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handoutMasterIdLst>
    <p:handoutMasterId r:id="rId21"/>
  </p:handoutMasterIdLst>
  <p:sldIdLst>
    <p:sldId id="398" r:id="rId2"/>
    <p:sldId id="399" r:id="rId3"/>
    <p:sldId id="397" r:id="rId4"/>
    <p:sldId id="411" r:id="rId5"/>
    <p:sldId id="407" r:id="rId6"/>
    <p:sldId id="412" r:id="rId7"/>
    <p:sldId id="413" r:id="rId8"/>
    <p:sldId id="414" r:id="rId9"/>
    <p:sldId id="400" r:id="rId10"/>
    <p:sldId id="415" r:id="rId11"/>
    <p:sldId id="416" r:id="rId12"/>
    <p:sldId id="417" r:id="rId13"/>
    <p:sldId id="418" r:id="rId14"/>
    <p:sldId id="419" r:id="rId15"/>
    <p:sldId id="420" r:id="rId16"/>
    <p:sldId id="406" r:id="rId17"/>
    <p:sldId id="421" r:id="rId18"/>
    <p:sldId id="40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FC65F9-1908-45C7-A10A-FF1EB1D51935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902FD49-CF73-4218-9443-A99EEC5E69DC}">
      <dgm:prSet/>
      <dgm:spPr/>
      <dgm:t>
        <a:bodyPr/>
        <a:lstStyle/>
        <a:p>
          <a:pPr>
            <a:defRPr cap="all"/>
          </a:pPr>
          <a:r>
            <a:rPr lang="en-CA" b="1" dirty="0"/>
            <a:t>Introduction </a:t>
          </a:r>
          <a:endParaRPr lang="en-US" dirty="0"/>
        </a:p>
      </dgm:t>
    </dgm:pt>
    <dgm:pt modelId="{4F3F319C-BB69-489B-B522-F47532127D28}" type="parTrans" cxnId="{27752889-41B2-4CC3-817F-E5164DC3F1B0}">
      <dgm:prSet/>
      <dgm:spPr/>
      <dgm:t>
        <a:bodyPr/>
        <a:lstStyle/>
        <a:p>
          <a:endParaRPr lang="en-US"/>
        </a:p>
      </dgm:t>
    </dgm:pt>
    <dgm:pt modelId="{43D90065-93B0-463C-936E-F489DE57BD70}" type="sibTrans" cxnId="{27752889-41B2-4CC3-817F-E5164DC3F1B0}">
      <dgm:prSet/>
      <dgm:spPr/>
      <dgm:t>
        <a:bodyPr/>
        <a:lstStyle/>
        <a:p>
          <a:endParaRPr lang="en-US"/>
        </a:p>
      </dgm:t>
    </dgm:pt>
    <dgm:pt modelId="{DF26077A-5DDB-45C8-9E9F-A1209C496F4B}">
      <dgm:prSet/>
      <dgm:spPr/>
      <dgm:t>
        <a:bodyPr/>
        <a:lstStyle/>
        <a:p>
          <a:pPr>
            <a:defRPr cap="all"/>
          </a:pPr>
          <a:r>
            <a:rPr lang="en-CA" b="1" dirty="0"/>
            <a:t>Objective</a:t>
          </a:r>
          <a:endParaRPr lang="en-US" dirty="0"/>
        </a:p>
      </dgm:t>
    </dgm:pt>
    <dgm:pt modelId="{94419344-B61F-43F0-A877-FC9CB5A3AC7B}" type="parTrans" cxnId="{65804CDF-613A-42C7-AD29-28A9BAE832A6}">
      <dgm:prSet/>
      <dgm:spPr/>
      <dgm:t>
        <a:bodyPr/>
        <a:lstStyle/>
        <a:p>
          <a:endParaRPr lang="en-US"/>
        </a:p>
      </dgm:t>
    </dgm:pt>
    <dgm:pt modelId="{98E2297B-F12F-4EA6-A84E-EBC9E1110445}" type="sibTrans" cxnId="{65804CDF-613A-42C7-AD29-28A9BAE832A6}">
      <dgm:prSet/>
      <dgm:spPr/>
      <dgm:t>
        <a:bodyPr/>
        <a:lstStyle/>
        <a:p>
          <a:endParaRPr lang="en-US"/>
        </a:p>
      </dgm:t>
    </dgm:pt>
    <dgm:pt modelId="{566B7340-9F3F-471D-84F2-72D50FEB84C1}">
      <dgm:prSet/>
      <dgm:spPr/>
      <dgm:t>
        <a:bodyPr/>
        <a:lstStyle/>
        <a:p>
          <a:pPr>
            <a:defRPr cap="all"/>
          </a:pPr>
          <a:r>
            <a:rPr lang="en-CA" b="1" dirty="0"/>
            <a:t>Methodology</a:t>
          </a:r>
          <a:endParaRPr lang="en-US" dirty="0"/>
        </a:p>
      </dgm:t>
    </dgm:pt>
    <dgm:pt modelId="{E19B3253-325C-4D3F-B396-62848217303A}" type="parTrans" cxnId="{F499E1AC-AF89-4D6D-8109-13EA578E3C0E}">
      <dgm:prSet/>
      <dgm:spPr/>
      <dgm:t>
        <a:bodyPr/>
        <a:lstStyle/>
        <a:p>
          <a:endParaRPr lang="en-US"/>
        </a:p>
      </dgm:t>
    </dgm:pt>
    <dgm:pt modelId="{EDDD6325-D066-4206-A477-677612B7AEC6}" type="sibTrans" cxnId="{F499E1AC-AF89-4D6D-8109-13EA578E3C0E}">
      <dgm:prSet/>
      <dgm:spPr/>
      <dgm:t>
        <a:bodyPr/>
        <a:lstStyle/>
        <a:p>
          <a:endParaRPr lang="en-US"/>
        </a:p>
      </dgm:t>
    </dgm:pt>
    <dgm:pt modelId="{D54C06A4-AB64-40BA-96DF-821E2908BFBA}">
      <dgm:prSet/>
      <dgm:spPr/>
      <dgm:t>
        <a:bodyPr/>
        <a:lstStyle/>
        <a:p>
          <a:pPr>
            <a:defRPr cap="all"/>
          </a:pPr>
          <a:r>
            <a:rPr lang="en-CA" b="1" dirty="0"/>
            <a:t>Results</a:t>
          </a:r>
          <a:endParaRPr lang="en-US" dirty="0"/>
        </a:p>
      </dgm:t>
    </dgm:pt>
    <dgm:pt modelId="{9F586906-E404-4132-BBAC-FD1BD8FFE45B}" type="parTrans" cxnId="{4FD3F310-3496-483C-912E-8B57DEF272A6}">
      <dgm:prSet/>
      <dgm:spPr/>
      <dgm:t>
        <a:bodyPr/>
        <a:lstStyle/>
        <a:p>
          <a:endParaRPr lang="en-US"/>
        </a:p>
      </dgm:t>
    </dgm:pt>
    <dgm:pt modelId="{95AEA734-13B4-4887-B883-8630B8B89E2B}" type="sibTrans" cxnId="{4FD3F310-3496-483C-912E-8B57DEF272A6}">
      <dgm:prSet/>
      <dgm:spPr/>
      <dgm:t>
        <a:bodyPr/>
        <a:lstStyle/>
        <a:p>
          <a:endParaRPr lang="en-US"/>
        </a:p>
      </dgm:t>
    </dgm:pt>
    <dgm:pt modelId="{E109A815-FEFC-4AFD-BD4F-2AA73AC8ACE9}">
      <dgm:prSet/>
      <dgm:spPr/>
      <dgm:t>
        <a:bodyPr/>
        <a:lstStyle/>
        <a:p>
          <a:pPr>
            <a:defRPr cap="all"/>
          </a:pPr>
          <a:r>
            <a:rPr lang="en-US" b="1" dirty="0"/>
            <a:t>References</a:t>
          </a:r>
          <a:endParaRPr lang="en-US" dirty="0"/>
        </a:p>
      </dgm:t>
    </dgm:pt>
    <dgm:pt modelId="{EBE22274-5558-4BA5-9C5D-BA204530F014}" type="parTrans" cxnId="{CEC3B1B7-1DAD-474B-BB8C-E55E57B9E590}">
      <dgm:prSet/>
      <dgm:spPr/>
      <dgm:t>
        <a:bodyPr/>
        <a:lstStyle/>
        <a:p>
          <a:endParaRPr lang="en-US"/>
        </a:p>
      </dgm:t>
    </dgm:pt>
    <dgm:pt modelId="{2631DB8A-A563-43D5-AC4E-5DF9BD53B822}" type="sibTrans" cxnId="{CEC3B1B7-1DAD-474B-BB8C-E55E57B9E590}">
      <dgm:prSet/>
      <dgm:spPr/>
      <dgm:t>
        <a:bodyPr/>
        <a:lstStyle/>
        <a:p>
          <a:endParaRPr lang="en-US"/>
        </a:p>
      </dgm:t>
    </dgm:pt>
    <dgm:pt modelId="{27B59041-FB4E-4B68-868E-EB7A465FBCEE}" type="pres">
      <dgm:prSet presAssocID="{55FC65F9-1908-45C7-A10A-FF1EB1D51935}" presName="root" presStyleCnt="0">
        <dgm:presLayoutVars>
          <dgm:dir/>
          <dgm:resizeHandles val="exact"/>
        </dgm:presLayoutVars>
      </dgm:prSet>
      <dgm:spPr/>
    </dgm:pt>
    <dgm:pt modelId="{D8C530E6-49EC-4DE3-9302-461A3B085C1E}" type="pres">
      <dgm:prSet presAssocID="{B902FD49-CF73-4218-9443-A99EEC5E69DC}" presName="compNode" presStyleCnt="0"/>
      <dgm:spPr/>
    </dgm:pt>
    <dgm:pt modelId="{0A1F8258-6A26-4B36-97DD-F281BFE0AD8D}" type="pres">
      <dgm:prSet presAssocID="{B902FD49-CF73-4218-9443-A99EEC5E69DC}" presName="iconBgRect" presStyleLbl="bgShp" presStyleIdx="0" presStyleCnt="5"/>
      <dgm:spPr/>
    </dgm:pt>
    <dgm:pt modelId="{3E8159EC-36E9-4363-8541-2F53B9220271}" type="pres">
      <dgm:prSet presAssocID="{B902FD49-CF73-4218-9443-A99EEC5E69D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318EC2C6-DB10-46B7-AD65-7224C9E02C75}" type="pres">
      <dgm:prSet presAssocID="{B902FD49-CF73-4218-9443-A99EEC5E69DC}" presName="spaceRect" presStyleCnt="0"/>
      <dgm:spPr/>
    </dgm:pt>
    <dgm:pt modelId="{B88A83CA-CA87-4085-AA07-6BCC9592C7F3}" type="pres">
      <dgm:prSet presAssocID="{B902FD49-CF73-4218-9443-A99EEC5E69DC}" presName="textRect" presStyleLbl="revTx" presStyleIdx="0" presStyleCnt="5">
        <dgm:presLayoutVars>
          <dgm:chMax val="1"/>
          <dgm:chPref val="1"/>
        </dgm:presLayoutVars>
      </dgm:prSet>
      <dgm:spPr/>
    </dgm:pt>
    <dgm:pt modelId="{3C907CF4-5C1B-40CB-9FA3-4D5933E5F583}" type="pres">
      <dgm:prSet presAssocID="{43D90065-93B0-463C-936E-F489DE57BD70}" presName="sibTrans" presStyleCnt="0"/>
      <dgm:spPr/>
    </dgm:pt>
    <dgm:pt modelId="{4655E1C2-67AE-46F2-980F-47BE93BC7A47}" type="pres">
      <dgm:prSet presAssocID="{DF26077A-5DDB-45C8-9E9F-A1209C496F4B}" presName="compNode" presStyleCnt="0"/>
      <dgm:spPr/>
    </dgm:pt>
    <dgm:pt modelId="{0AE4BE5C-20EA-43F7-BEF1-9FC0F74BC3DA}" type="pres">
      <dgm:prSet presAssocID="{DF26077A-5DDB-45C8-9E9F-A1209C496F4B}" presName="iconBgRect" presStyleLbl="bgShp" presStyleIdx="1" presStyleCnt="5"/>
      <dgm:spPr/>
    </dgm:pt>
    <dgm:pt modelId="{EB291FFD-5965-49A7-B241-7A119996F486}" type="pres">
      <dgm:prSet presAssocID="{DF26077A-5DDB-45C8-9E9F-A1209C496F4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62C350B9-D34F-4AFF-BF85-9FC442A67A70}" type="pres">
      <dgm:prSet presAssocID="{DF26077A-5DDB-45C8-9E9F-A1209C496F4B}" presName="spaceRect" presStyleCnt="0"/>
      <dgm:spPr/>
    </dgm:pt>
    <dgm:pt modelId="{0774D249-6624-4937-A7D0-558BB9B937F5}" type="pres">
      <dgm:prSet presAssocID="{DF26077A-5DDB-45C8-9E9F-A1209C496F4B}" presName="textRect" presStyleLbl="revTx" presStyleIdx="1" presStyleCnt="5">
        <dgm:presLayoutVars>
          <dgm:chMax val="1"/>
          <dgm:chPref val="1"/>
        </dgm:presLayoutVars>
      </dgm:prSet>
      <dgm:spPr/>
    </dgm:pt>
    <dgm:pt modelId="{3F61F89A-BEB4-4956-89AF-98D6BBA8BDD7}" type="pres">
      <dgm:prSet presAssocID="{98E2297B-F12F-4EA6-A84E-EBC9E1110445}" presName="sibTrans" presStyleCnt="0"/>
      <dgm:spPr/>
    </dgm:pt>
    <dgm:pt modelId="{47958038-D28E-49AE-9CA6-1D77C6190A55}" type="pres">
      <dgm:prSet presAssocID="{566B7340-9F3F-471D-84F2-72D50FEB84C1}" presName="compNode" presStyleCnt="0"/>
      <dgm:spPr/>
    </dgm:pt>
    <dgm:pt modelId="{B9DDE1B0-F705-454A-9301-9B8F202BDFD0}" type="pres">
      <dgm:prSet presAssocID="{566B7340-9F3F-471D-84F2-72D50FEB84C1}" presName="iconBgRect" presStyleLbl="bgShp" presStyleIdx="2" presStyleCnt="5"/>
      <dgm:spPr/>
    </dgm:pt>
    <dgm:pt modelId="{BF334914-7BF6-4B85-8944-A8D3A28B53AA}" type="pres">
      <dgm:prSet presAssocID="{566B7340-9F3F-471D-84F2-72D50FEB84C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7130564-66A7-49FD-86B7-AEF925654C61}" type="pres">
      <dgm:prSet presAssocID="{566B7340-9F3F-471D-84F2-72D50FEB84C1}" presName="spaceRect" presStyleCnt="0"/>
      <dgm:spPr/>
    </dgm:pt>
    <dgm:pt modelId="{40D09381-13A5-403C-A861-D15E1490E76D}" type="pres">
      <dgm:prSet presAssocID="{566B7340-9F3F-471D-84F2-72D50FEB84C1}" presName="textRect" presStyleLbl="revTx" presStyleIdx="2" presStyleCnt="5">
        <dgm:presLayoutVars>
          <dgm:chMax val="1"/>
          <dgm:chPref val="1"/>
        </dgm:presLayoutVars>
      </dgm:prSet>
      <dgm:spPr/>
    </dgm:pt>
    <dgm:pt modelId="{D6ADBE1B-A436-4E9D-8EEB-F1822D1B2F20}" type="pres">
      <dgm:prSet presAssocID="{EDDD6325-D066-4206-A477-677612B7AEC6}" presName="sibTrans" presStyleCnt="0"/>
      <dgm:spPr/>
    </dgm:pt>
    <dgm:pt modelId="{AD7EA5EC-9929-4743-B621-BB899233E1DA}" type="pres">
      <dgm:prSet presAssocID="{D54C06A4-AB64-40BA-96DF-821E2908BFBA}" presName="compNode" presStyleCnt="0"/>
      <dgm:spPr/>
    </dgm:pt>
    <dgm:pt modelId="{0133E8D5-A5EF-4C22-8A75-DA0EC1A5517F}" type="pres">
      <dgm:prSet presAssocID="{D54C06A4-AB64-40BA-96DF-821E2908BFBA}" presName="iconBgRect" presStyleLbl="bgShp" presStyleIdx="3" presStyleCnt="5"/>
      <dgm:spPr/>
    </dgm:pt>
    <dgm:pt modelId="{C671CCD5-B402-40F6-A307-F9F931FC095C}" type="pres">
      <dgm:prSet presAssocID="{D54C06A4-AB64-40BA-96DF-821E2908BFB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1D0815C-6518-47D0-875E-893FE092835B}" type="pres">
      <dgm:prSet presAssocID="{D54C06A4-AB64-40BA-96DF-821E2908BFBA}" presName="spaceRect" presStyleCnt="0"/>
      <dgm:spPr/>
    </dgm:pt>
    <dgm:pt modelId="{E7032A9E-1555-4DF4-B271-27BF42760A4C}" type="pres">
      <dgm:prSet presAssocID="{D54C06A4-AB64-40BA-96DF-821E2908BFBA}" presName="textRect" presStyleLbl="revTx" presStyleIdx="3" presStyleCnt="5">
        <dgm:presLayoutVars>
          <dgm:chMax val="1"/>
          <dgm:chPref val="1"/>
        </dgm:presLayoutVars>
      </dgm:prSet>
      <dgm:spPr/>
    </dgm:pt>
    <dgm:pt modelId="{FCAE8FC0-863F-4C7B-8C21-882B633C3EA0}" type="pres">
      <dgm:prSet presAssocID="{95AEA734-13B4-4887-B883-8630B8B89E2B}" presName="sibTrans" presStyleCnt="0"/>
      <dgm:spPr/>
    </dgm:pt>
    <dgm:pt modelId="{53170A50-509F-4AE2-BEB1-B617267435AB}" type="pres">
      <dgm:prSet presAssocID="{E109A815-FEFC-4AFD-BD4F-2AA73AC8ACE9}" presName="compNode" presStyleCnt="0"/>
      <dgm:spPr/>
    </dgm:pt>
    <dgm:pt modelId="{63F66032-DCD4-4539-83F0-85F7B227ED2F}" type="pres">
      <dgm:prSet presAssocID="{E109A815-FEFC-4AFD-BD4F-2AA73AC8ACE9}" presName="iconBgRect" presStyleLbl="bgShp" presStyleIdx="4" presStyleCnt="5"/>
      <dgm:spPr/>
    </dgm:pt>
    <dgm:pt modelId="{173A2756-4324-4B30-8C37-23E2A143239F}" type="pres">
      <dgm:prSet presAssocID="{E109A815-FEFC-4AFD-BD4F-2AA73AC8ACE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22D8C93-43E7-41B2-8D49-0676DFFD9262}" type="pres">
      <dgm:prSet presAssocID="{E109A815-FEFC-4AFD-BD4F-2AA73AC8ACE9}" presName="spaceRect" presStyleCnt="0"/>
      <dgm:spPr/>
    </dgm:pt>
    <dgm:pt modelId="{A59B5E3C-5C7B-49BF-B83D-40FFE4DD2357}" type="pres">
      <dgm:prSet presAssocID="{E109A815-FEFC-4AFD-BD4F-2AA73AC8ACE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FD3F310-3496-483C-912E-8B57DEF272A6}" srcId="{55FC65F9-1908-45C7-A10A-FF1EB1D51935}" destId="{D54C06A4-AB64-40BA-96DF-821E2908BFBA}" srcOrd="3" destOrd="0" parTransId="{9F586906-E404-4132-BBAC-FD1BD8FFE45B}" sibTransId="{95AEA734-13B4-4887-B883-8630B8B89E2B}"/>
    <dgm:cxn modelId="{A5959220-5BA3-4C26-92B4-0E0BF4DACD19}" type="presOf" srcId="{B902FD49-CF73-4218-9443-A99EEC5E69DC}" destId="{B88A83CA-CA87-4085-AA07-6BCC9592C7F3}" srcOrd="0" destOrd="0" presId="urn:microsoft.com/office/officeart/2018/5/layout/IconCircleLabelList"/>
    <dgm:cxn modelId="{0DCF3225-6A97-4F9D-849C-0C82CAB769D9}" type="presOf" srcId="{E109A815-FEFC-4AFD-BD4F-2AA73AC8ACE9}" destId="{A59B5E3C-5C7B-49BF-B83D-40FFE4DD2357}" srcOrd="0" destOrd="0" presId="urn:microsoft.com/office/officeart/2018/5/layout/IconCircleLabelList"/>
    <dgm:cxn modelId="{4BD3056E-8D3F-43BE-A9E7-8E214BACC336}" type="presOf" srcId="{55FC65F9-1908-45C7-A10A-FF1EB1D51935}" destId="{27B59041-FB4E-4B68-868E-EB7A465FBCEE}" srcOrd="0" destOrd="0" presId="urn:microsoft.com/office/officeart/2018/5/layout/IconCircleLabelList"/>
    <dgm:cxn modelId="{F6524173-F7A4-4A10-9F0C-E13342D4DBB2}" type="presOf" srcId="{D54C06A4-AB64-40BA-96DF-821E2908BFBA}" destId="{E7032A9E-1555-4DF4-B271-27BF42760A4C}" srcOrd="0" destOrd="0" presId="urn:microsoft.com/office/officeart/2018/5/layout/IconCircleLabelList"/>
    <dgm:cxn modelId="{27752889-41B2-4CC3-817F-E5164DC3F1B0}" srcId="{55FC65F9-1908-45C7-A10A-FF1EB1D51935}" destId="{B902FD49-CF73-4218-9443-A99EEC5E69DC}" srcOrd="0" destOrd="0" parTransId="{4F3F319C-BB69-489B-B522-F47532127D28}" sibTransId="{43D90065-93B0-463C-936E-F489DE57BD70}"/>
    <dgm:cxn modelId="{FF9650AA-8242-413E-8A8E-9A6267D53F5A}" type="presOf" srcId="{566B7340-9F3F-471D-84F2-72D50FEB84C1}" destId="{40D09381-13A5-403C-A861-D15E1490E76D}" srcOrd="0" destOrd="0" presId="urn:microsoft.com/office/officeart/2018/5/layout/IconCircleLabelList"/>
    <dgm:cxn modelId="{53370CAB-B0DB-47D0-AD5B-7F99D6811A65}" type="presOf" srcId="{DF26077A-5DDB-45C8-9E9F-A1209C496F4B}" destId="{0774D249-6624-4937-A7D0-558BB9B937F5}" srcOrd="0" destOrd="0" presId="urn:microsoft.com/office/officeart/2018/5/layout/IconCircleLabelList"/>
    <dgm:cxn modelId="{F499E1AC-AF89-4D6D-8109-13EA578E3C0E}" srcId="{55FC65F9-1908-45C7-A10A-FF1EB1D51935}" destId="{566B7340-9F3F-471D-84F2-72D50FEB84C1}" srcOrd="2" destOrd="0" parTransId="{E19B3253-325C-4D3F-B396-62848217303A}" sibTransId="{EDDD6325-D066-4206-A477-677612B7AEC6}"/>
    <dgm:cxn modelId="{CEC3B1B7-1DAD-474B-BB8C-E55E57B9E590}" srcId="{55FC65F9-1908-45C7-A10A-FF1EB1D51935}" destId="{E109A815-FEFC-4AFD-BD4F-2AA73AC8ACE9}" srcOrd="4" destOrd="0" parTransId="{EBE22274-5558-4BA5-9C5D-BA204530F014}" sibTransId="{2631DB8A-A563-43D5-AC4E-5DF9BD53B822}"/>
    <dgm:cxn modelId="{65804CDF-613A-42C7-AD29-28A9BAE832A6}" srcId="{55FC65F9-1908-45C7-A10A-FF1EB1D51935}" destId="{DF26077A-5DDB-45C8-9E9F-A1209C496F4B}" srcOrd="1" destOrd="0" parTransId="{94419344-B61F-43F0-A877-FC9CB5A3AC7B}" sibTransId="{98E2297B-F12F-4EA6-A84E-EBC9E1110445}"/>
    <dgm:cxn modelId="{8B2D92FE-8B1D-488B-B359-4321702DE9CC}" type="presParOf" srcId="{27B59041-FB4E-4B68-868E-EB7A465FBCEE}" destId="{D8C530E6-49EC-4DE3-9302-461A3B085C1E}" srcOrd="0" destOrd="0" presId="urn:microsoft.com/office/officeart/2018/5/layout/IconCircleLabelList"/>
    <dgm:cxn modelId="{2374F886-F677-4C65-A2F7-86F6534E95BC}" type="presParOf" srcId="{D8C530E6-49EC-4DE3-9302-461A3B085C1E}" destId="{0A1F8258-6A26-4B36-97DD-F281BFE0AD8D}" srcOrd="0" destOrd="0" presId="urn:microsoft.com/office/officeart/2018/5/layout/IconCircleLabelList"/>
    <dgm:cxn modelId="{3A3F18B3-C171-4D84-931B-AD880F7B43A4}" type="presParOf" srcId="{D8C530E6-49EC-4DE3-9302-461A3B085C1E}" destId="{3E8159EC-36E9-4363-8541-2F53B9220271}" srcOrd="1" destOrd="0" presId="urn:microsoft.com/office/officeart/2018/5/layout/IconCircleLabelList"/>
    <dgm:cxn modelId="{54F64EB3-A381-4DB7-A35F-86B805686DBA}" type="presParOf" srcId="{D8C530E6-49EC-4DE3-9302-461A3B085C1E}" destId="{318EC2C6-DB10-46B7-AD65-7224C9E02C75}" srcOrd="2" destOrd="0" presId="urn:microsoft.com/office/officeart/2018/5/layout/IconCircleLabelList"/>
    <dgm:cxn modelId="{8BDED9CB-C91E-44DD-857D-041773AAF8BD}" type="presParOf" srcId="{D8C530E6-49EC-4DE3-9302-461A3B085C1E}" destId="{B88A83CA-CA87-4085-AA07-6BCC9592C7F3}" srcOrd="3" destOrd="0" presId="urn:microsoft.com/office/officeart/2018/5/layout/IconCircleLabelList"/>
    <dgm:cxn modelId="{9FDF471B-AC0E-4ECC-8C42-4CE9B1002899}" type="presParOf" srcId="{27B59041-FB4E-4B68-868E-EB7A465FBCEE}" destId="{3C907CF4-5C1B-40CB-9FA3-4D5933E5F583}" srcOrd="1" destOrd="0" presId="urn:microsoft.com/office/officeart/2018/5/layout/IconCircleLabelList"/>
    <dgm:cxn modelId="{5F92546D-8E17-4F5D-A7B3-197243EE2A4C}" type="presParOf" srcId="{27B59041-FB4E-4B68-868E-EB7A465FBCEE}" destId="{4655E1C2-67AE-46F2-980F-47BE93BC7A47}" srcOrd="2" destOrd="0" presId="urn:microsoft.com/office/officeart/2018/5/layout/IconCircleLabelList"/>
    <dgm:cxn modelId="{1BCC718C-EF03-429D-A32E-4653592CD5D1}" type="presParOf" srcId="{4655E1C2-67AE-46F2-980F-47BE93BC7A47}" destId="{0AE4BE5C-20EA-43F7-BEF1-9FC0F74BC3DA}" srcOrd="0" destOrd="0" presId="urn:microsoft.com/office/officeart/2018/5/layout/IconCircleLabelList"/>
    <dgm:cxn modelId="{4557728A-F13C-4FDD-939E-728D504B1929}" type="presParOf" srcId="{4655E1C2-67AE-46F2-980F-47BE93BC7A47}" destId="{EB291FFD-5965-49A7-B241-7A119996F486}" srcOrd="1" destOrd="0" presId="urn:microsoft.com/office/officeart/2018/5/layout/IconCircleLabelList"/>
    <dgm:cxn modelId="{EF013BC9-4E00-4D7A-8166-A4B85C2F8245}" type="presParOf" srcId="{4655E1C2-67AE-46F2-980F-47BE93BC7A47}" destId="{62C350B9-D34F-4AFF-BF85-9FC442A67A70}" srcOrd="2" destOrd="0" presId="urn:microsoft.com/office/officeart/2018/5/layout/IconCircleLabelList"/>
    <dgm:cxn modelId="{46AC6A16-1451-4655-8FFA-08C28A465B16}" type="presParOf" srcId="{4655E1C2-67AE-46F2-980F-47BE93BC7A47}" destId="{0774D249-6624-4937-A7D0-558BB9B937F5}" srcOrd="3" destOrd="0" presId="urn:microsoft.com/office/officeart/2018/5/layout/IconCircleLabelList"/>
    <dgm:cxn modelId="{AF54F3A2-9212-4BD7-90B2-6ED9EE11E5A0}" type="presParOf" srcId="{27B59041-FB4E-4B68-868E-EB7A465FBCEE}" destId="{3F61F89A-BEB4-4956-89AF-98D6BBA8BDD7}" srcOrd="3" destOrd="0" presId="urn:microsoft.com/office/officeart/2018/5/layout/IconCircleLabelList"/>
    <dgm:cxn modelId="{212CCC0F-F8E7-4FBE-A2A2-EC7F18D970E0}" type="presParOf" srcId="{27B59041-FB4E-4B68-868E-EB7A465FBCEE}" destId="{47958038-D28E-49AE-9CA6-1D77C6190A55}" srcOrd="4" destOrd="0" presId="urn:microsoft.com/office/officeart/2018/5/layout/IconCircleLabelList"/>
    <dgm:cxn modelId="{41CC0177-E14C-4FC1-9024-1C5B3E429467}" type="presParOf" srcId="{47958038-D28E-49AE-9CA6-1D77C6190A55}" destId="{B9DDE1B0-F705-454A-9301-9B8F202BDFD0}" srcOrd="0" destOrd="0" presId="urn:microsoft.com/office/officeart/2018/5/layout/IconCircleLabelList"/>
    <dgm:cxn modelId="{349F7613-32D5-451F-B7B9-9A436150B878}" type="presParOf" srcId="{47958038-D28E-49AE-9CA6-1D77C6190A55}" destId="{BF334914-7BF6-4B85-8944-A8D3A28B53AA}" srcOrd="1" destOrd="0" presId="urn:microsoft.com/office/officeart/2018/5/layout/IconCircleLabelList"/>
    <dgm:cxn modelId="{9CF1CEE1-71E3-49E1-B224-FAA25E7D7BA1}" type="presParOf" srcId="{47958038-D28E-49AE-9CA6-1D77C6190A55}" destId="{D7130564-66A7-49FD-86B7-AEF925654C61}" srcOrd="2" destOrd="0" presId="urn:microsoft.com/office/officeart/2018/5/layout/IconCircleLabelList"/>
    <dgm:cxn modelId="{D3060A8B-5655-4FB4-A126-22D0F315E29E}" type="presParOf" srcId="{47958038-D28E-49AE-9CA6-1D77C6190A55}" destId="{40D09381-13A5-403C-A861-D15E1490E76D}" srcOrd="3" destOrd="0" presId="urn:microsoft.com/office/officeart/2018/5/layout/IconCircleLabelList"/>
    <dgm:cxn modelId="{1682F626-CA1D-4188-8453-E70FA3BEA91C}" type="presParOf" srcId="{27B59041-FB4E-4B68-868E-EB7A465FBCEE}" destId="{D6ADBE1B-A436-4E9D-8EEB-F1822D1B2F20}" srcOrd="5" destOrd="0" presId="urn:microsoft.com/office/officeart/2018/5/layout/IconCircleLabelList"/>
    <dgm:cxn modelId="{7EB364F5-6914-49DB-88B3-0AED9D83A4D5}" type="presParOf" srcId="{27B59041-FB4E-4B68-868E-EB7A465FBCEE}" destId="{AD7EA5EC-9929-4743-B621-BB899233E1DA}" srcOrd="6" destOrd="0" presId="urn:microsoft.com/office/officeart/2018/5/layout/IconCircleLabelList"/>
    <dgm:cxn modelId="{E54432A8-9391-4A50-8506-BD0E2D8A22F9}" type="presParOf" srcId="{AD7EA5EC-9929-4743-B621-BB899233E1DA}" destId="{0133E8D5-A5EF-4C22-8A75-DA0EC1A5517F}" srcOrd="0" destOrd="0" presId="urn:microsoft.com/office/officeart/2018/5/layout/IconCircleLabelList"/>
    <dgm:cxn modelId="{423F0EEE-1CD6-4B17-8DF5-FF8B030EFAE8}" type="presParOf" srcId="{AD7EA5EC-9929-4743-B621-BB899233E1DA}" destId="{C671CCD5-B402-40F6-A307-F9F931FC095C}" srcOrd="1" destOrd="0" presId="urn:microsoft.com/office/officeart/2018/5/layout/IconCircleLabelList"/>
    <dgm:cxn modelId="{9EDB4396-96D7-4F9C-A2BE-B63DAE768A9B}" type="presParOf" srcId="{AD7EA5EC-9929-4743-B621-BB899233E1DA}" destId="{71D0815C-6518-47D0-875E-893FE092835B}" srcOrd="2" destOrd="0" presId="urn:microsoft.com/office/officeart/2018/5/layout/IconCircleLabelList"/>
    <dgm:cxn modelId="{125CD303-E1BF-41D9-B7FB-86CAC4BAEB68}" type="presParOf" srcId="{AD7EA5EC-9929-4743-B621-BB899233E1DA}" destId="{E7032A9E-1555-4DF4-B271-27BF42760A4C}" srcOrd="3" destOrd="0" presId="urn:microsoft.com/office/officeart/2018/5/layout/IconCircleLabelList"/>
    <dgm:cxn modelId="{8F0C3E33-38CE-4E28-B9CB-4711B568B443}" type="presParOf" srcId="{27B59041-FB4E-4B68-868E-EB7A465FBCEE}" destId="{FCAE8FC0-863F-4C7B-8C21-882B633C3EA0}" srcOrd="7" destOrd="0" presId="urn:microsoft.com/office/officeart/2018/5/layout/IconCircleLabelList"/>
    <dgm:cxn modelId="{C012EAA7-2C31-4766-B5F1-D282FFA7A3EF}" type="presParOf" srcId="{27B59041-FB4E-4B68-868E-EB7A465FBCEE}" destId="{53170A50-509F-4AE2-BEB1-B617267435AB}" srcOrd="8" destOrd="0" presId="urn:microsoft.com/office/officeart/2018/5/layout/IconCircleLabelList"/>
    <dgm:cxn modelId="{473D594F-5589-43B5-BBFA-8DE65142FDC6}" type="presParOf" srcId="{53170A50-509F-4AE2-BEB1-B617267435AB}" destId="{63F66032-DCD4-4539-83F0-85F7B227ED2F}" srcOrd="0" destOrd="0" presId="urn:microsoft.com/office/officeart/2018/5/layout/IconCircleLabelList"/>
    <dgm:cxn modelId="{14049767-0417-4DF9-A6A2-96EB285D0862}" type="presParOf" srcId="{53170A50-509F-4AE2-BEB1-B617267435AB}" destId="{173A2756-4324-4B30-8C37-23E2A143239F}" srcOrd="1" destOrd="0" presId="urn:microsoft.com/office/officeart/2018/5/layout/IconCircleLabelList"/>
    <dgm:cxn modelId="{9354D65A-7A5A-4F0B-A139-E76AD34A7F4B}" type="presParOf" srcId="{53170A50-509F-4AE2-BEB1-B617267435AB}" destId="{B22D8C93-43E7-41B2-8D49-0676DFFD9262}" srcOrd="2" destOrd="0" presId="urn:microsoft.com/office/officeart/2018/5/layout/IconCircleLabelList"/>
    <dgm:cxn modelId="{D951CDFA-5414-4B99-A486-F14B022DF3F5}" type="presParOf" srcId="{53170A50-509F-4AE2-BEB1-B617267435AB}" destId="{A59B5E3C-5C7B-49BF-B83D-40FFE4DD235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266AD4-615D-44B2-9254-1D7144471B1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388974-7C19-4576-B250-986581F716F0}">
      <dgm:prSet/>
      <dgm:spPr/>
      <dgm:t>
        <a:bodyPr/>
        <a:lstStyle/>
        <a:p>
          <a:r>
            <a:rPr lang="en-US"/>
            <a:t>Low speed run time </a:t>
          </a:r>
        </a:p>
      </dgm:t>
    </dgm:pt>
    <dgm:pt modelId="{4196EBF3-E86A-4D7B-9EDE-3E33933E904B}" type="parTrans" cxnId="{7BB87BF7-145F-45AA-9EC3-11DDD6D8645B}">
      <dgm:prSet/>
      <dgm:spPr/>
      <dgm:t>
        <a:bodyPr/>
        <a:lstStyle/>
        <a:p>
          <a:endParaRPr lang="en-US"/>
        </a:p>
      </dgm:t>
    </dgm:pt>
    <dgm:pt modelId="{31507998-9292-4340-B1BA-5F6C4F54DC52}" type="sibTrans" cxnId="{7BB87BF7-145F-45AA-9EC3-11DDD6D8645B}">
      <dgm:prSet phldrT="01" phldr="0"/>
      <dgm:spPr/>
      <dgm:t>
        <a:bodyPr/>
        <a:lstStyle/>
        <a:p>
          <a:endParaRPr lang="en-US"/>
        </a:p>
      </dgm:t>
    </dgm:pt>
    <dgm:pt modelId="{4E3DF69D-C19A-46D7-9096-2400644CBC7D}">
      <dgm:prSet/>
      <dgm:spPr/>
      <dgm:t>
        <a:bodyPr/>
        <a:lstStyle/>
        <a:p>
          <a:r>
            <a:rPr lang="en-US"/>
            <a:t>Strain calculation </a:t>
          </a:r>
        </a:p>
      </dgm:t>
    </dgm:pt>
    <dgm:pt modelId="{684F022D-A672-4F53-9413-A8ADB5356FA6}" type="parTrans" cxnId="{3D673540-D14B-4A00-9D77-5D699F68D4BC}">
      <dgm:prSet/>
      <dgm:spPr/>
      <dgm:t>
        <a:bodyPr/>
        <a:lstStyle/>
        <a:p>
          <a:endParaRPr lang="en-US"/>
        </a:p>
      </dgm:t>
    </dgm:pt>
    <dgm:pt modelId="{037CE2E2-CB2E-4C45-808E-E2C45A68318C}" type="sibTrans" cxnId="{3D673540-D14B-4A00-9D77-5D699F68D4BC}">
      <dgm:prSet phldrT="02" phldr="0"/>
      <dgm:spPr/>
      <dgm:t>
        <a:bodyPr/>
        <a:lstStyle/>
        <a:p>
          <a:endParaRPr lang="en-US" dirty="0"/>
        </a:p>
      </dgm:t>
    </dgm:pt>
    <dgm:pt modelId="{0D161C3F-2857-4F21-897D-8E709CDCCD16}">
      <dgm:prSet/>
      <dgm:spPr/>
      <dgm:t>
        <a:bodyPr/>
        <a:lstStyle/>
        <a:p>
          <a:r>
            <a:rPr lang="en-US"/>
            <a:t>Tuning hyperparameters</a:t>
          </a:r>
          <a:br>
            <a:rPr lang="en-US"/>
          </a:br>
          <a:r>
            <a:rPr lang="en-US"/>
            <a:t>(da, dl, w,…) </a:t>
          </a:r>
        </a:p>
      </dgm:t>
    </dgm:pt>
    <dgm:pt modelId="{AC2DCE93-F3E3-4D0D-8884-10A9938471A6}" type="parTrans" cxnId="{D7C2184C-9497-4925-9C0D-2A253348AD2D}">
      <dgm:prSet/>
      <dgm:spPr/>
      <dgm:t>
        <a:bodyPr/>
        <a:lstStyle/>
        <a:p>
          <a:endParaRPr lang="en-US"/>
        </a:p>
      </dgm:t>
    </dgm:pt>
    <dgm:pt modelId="{379D934D-6ABF-4F9F-A7CC-773DA4D70184}" type="sibTrans" cxnId="{D7C2184C-9497-4925-9C0D-2A253348AD2D}">
      <dgm:prSet phldrT="03" phldr="0"/>
      <dgm:spPr/>
      <dgm:t>
        <a:bodyPr/>
        <a:lstStyle/>
        <a:p>
          <a:endParaRPr lang="en-US"/>
        </a:p>
      </dgm:t>
    </dgm:pt>
    <dgm:pt modelId="{990B2642-A082-4870-BDFD-BA76EC11030B}" type="pres">
      <dgm:prSet presAssocID="{73266AD4-615D-44B2-9254-1D7144471B15}" presName="root" presStyleCnt="0">
        <dgm:presLayoutVars>
          <dgm:dir/>
          <dgm:resizeHandles val="exact"/>
        </dgm:presLayoutVars>
      </dgm:prSet>
      <dgm:spPr/>
    </dgm:pt>
    <dgm:pt modelId="{10A23B6A-B06A-4148-B219-779AB1DE2B66}" type="pres">
      <dgm:prSet presAssocID="{D4388974-7C19-4576-B250-986581F716F0}" presName="compNode" presStyleCnt="0"/>
      <dgm:spPr/>
    </dgm:pt>
    <dgm:pt modelId="{16A7420D-04FC-49DE-90CD-48F8A17BB576}" type="pres">
      <dgm:prSet presAssocID="{D4388974-7C19-4576-B250-986581F716F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D58C281-53E0-4B2F-B361-E0F3D1BEB0C5}" type="pres">
      <dgm:prSet presAssocID="{D4388974-7C19-4576-B250-986581F716F0}" presName="spaceRect" presStyleCnt="0"/>
      <dgm:spPr/>
    </dgm:pt>
    <dgm:pt modelId="{3E7986D7-7B4F-4970-AB7F-F9B2B9521189}" type="pres">
      <dgm:prSet presAssocID="{D4388974-7C19-4576-B250-986581F716F0}" presName="textRect" presStyleLbl="revTx" presStyleIdx="0" presStyleCnt="3">
        <dgm:presLayoutVars>
          <dgm:chMax val="1"/>
          <dgm:chPref val="1"/>
        </dgm:presLayoutVars>
      </dgm:prSet>
      <dgm:spPr/>
    </dgm:pt>
    <dgm:pt modelId="{416365C2-FB13-4170-91F1-D497EFF55E2E}" type="pres">
      <dgm:prSet presAssocID="{31507998-9292-4340-B1BA-5F6C4F54DC52}" presName="sibTrans" presStyleCnt="0"/>
      <dgm:spPr/>
    </dgm:pt>
    <dgm:pt modelId="{A1F5C42F-ECDB-4D41-BA8F-FCD8F729D401}" type="pres">
      <dgm:prSet presAssocID="{4E3DF69D-C19A-46D7-9096-2400644CBC7D}" presName="compNode" presStyleCnt="0"/>
      <dgm:spPr/>
    </dgm:pt>
    <dgm:pt modelId="{C8FA2258-6300-4BC4-A9CD-0A5B3CE284FB}" type="pres">
      <dgm:prSet presAssocID="{4E3DF69D-C19A-46D7-9096-2400644CBC7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D9516C0A-47BA-4569-8916-0FE510CF0BDE}" type="pres">
      <dgm:prSet presAssocID="{4E3DF69D-C19A-46D7-9096-2400644CBC7D}" presName="spaceRect" presStyleCnt="0"/>
      <dgm:spPr/>
    </dgm:pt>
    <dgm:pt modelId="{0D9759EA-D939-46F8-81D6-7F1B6873613D}" type="pres">
      <dgm:prSet presAssocID="{4E3DF69D-C19A-46D7-9096-2400644CBC7D}" presName="textRect" presStyleLbl="revTx" presStyleIdx="1" presStyleCnt="3">
        <dgm:presLayoutVars>
          <dgm:chMax val="1"/>
          <dgm:chPref val="1"/>
        </dgm:presLayoutVars>
      </dgm:prSet>
      <dgm:spPr/>
    </dgm:pt>
    <dgm:pt modelId="{FABFE8A8-045A-4EA1-AE3B-59EAD31B2FF7}" type="pres">
      <dgm:prSet presAssocID="{037CE2E2-CB2E-4C45-808E-E2C45A68318C}" presName="sibTrans" presStyleCnt="0"/>
      <dgm:spPr/>
    </dgm:pt>
    <dgm:pt modelId="{E65667AB-0E82-4DC9-A57E-806F991F4082}" type="pres">
      <dgm:prSet presAssocID="{0D161C3F-2857-4F21-897D-8E709CDCCD16}" presName="compNode" presStyleCnt="0"/>
      <dgm:spPr/>
    </dgm:pt>
    <dgm:pt modelId="{B0D5C7E7-4AD1-4280-9FE3-7644E0A55659}" type="pres">
      <dgm:prSet presAssocID="{0D161C3F-2857-4F21-897D-8E709CDCCD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1F301F3-BE79-489A-A34F-EB83AB58CE2D}" type="pres">
      <dgm:prSet presAssocID="{0D161C3F-2857-4F21-897D-8E709CDCCD16}" presName="spaceRect" presStyleCnt="0"/>
      <dgm:spPr/>
    </dgm:pt>
    <dgm:pt modelId="{6008418F-CB0F-4F2D-AFAE-945201BEF8FC}" type="pres">
      <dgm:prSet presAssocID="{0D161C3F-2857-4F21-897D-8E709CDCCD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EDE6135-CFE6-4345-8D75-3603AB35855F}" type="presOf" srcId="{D4388974-7C19-4576-B250-986581F716F0}" destId="{3E7986D7-7B4F-4970-AB7F-F9B2B9521189}" srcOrd="0" destOrd="0" presId="urn:microsoft.com/office/officeart/2018/2/layout/IconLabelList"/>
    <dgm:cxn modelId="{3D673540-D14B-4A00-9D77-5D699F68D4BC}" srcId="{73266AD4-615D-44B2-9254-1D7144471B15}" destId="{4E3DF69D-C19A-46D7-9096-2400644CBC7D}" srcOrd="1" destOrd="0" parTransId="{684F022D-A672-4F53-9413-A8ADB5356FA6}" sibTransId="{037CE2E2-CB2E-4C45-808E-E2C45A68318C}"/>
    <dgm:cxn modelId="{D7C2184C-9497-4925-9C0D-2A253348AD2D}" srcId="{73266AD4-615D-44B2-9254-1D7144471B15}" destId="{0D161C3F-2857-4F21-897D-8E709CDCCD16}" srcOrd="2" destOrd="0" parTransId="{AC2DCE93-F3E3-4D0D-8884-10A9938471A6}" sibTransId="{379D934D-6ABF-4F9F-A7CC-773DA4D70184}"/>
    <dgm:cxn modelId="{94C9586E-0EF0-4448-85DB-8AB78B427A05}" type="presOf" srcId="{4E3DF69D-C19A-46D7-9096-2400644CBC7D}" destId="{0D9759EA-D939-46F8-81D6-7F1B6873613D}" srcOrd="0" destOrd="0" presId="urn:microsoft.com/office/officeart/2018/2/layout/IconLabelList"/>
    <dgm:cxn modelId="{C94E7159-30E4-4ACE-85E6-9C79FE4A8580}" type="presOf" srcId="{73266AD4-615D-44B2-9254-1D7144471B15}" destId="{990B2642-A082-4870-BDFD-BA76EC11030B}" srcOrd="0" destOrd="0" presId="urn:microsoft.com/office/officeart/2018/2/layout/IconLabelList"/>
    <dgm:cxn modelId="{3A8DE6A3-A402-4800-B732-703D4E491F61}" type="presOf" srcId="{0D161C3F-2857-4F21-897D-8E709CDCCD16}" destId="{6008418F-CB0F-4F2D-AFAE-945201BEF8FC}" srcOrd="0" destOrd="0" presId="urn:microsoft.com/office/officeart/2018/2/layout/IconLabelList"/>
    <dgm:cxn modelId="{7BB87BF7-145F-45AA-9EC3-11DDD6D8645B}" srcId="{73266AD4-615D-44B2-9254-1D7144471B15}" destId="{D4388974-7C19-4576-B250-986581F716F0}" srcOrd="0" destOrd="0" parTransId="{4196EBF3-E86A-4D7B-9EDE-3E33933E904B}" sibTransId="{31507998-9292-4340-B1BA-5F6C4F54DC52}"/>
    <dgm:cxn modelId="{FD93F32E-35B3-492F-9C94-68FE27B09509}" type="presParOf" srcId="{990B2642-A082-4870-BDFD-BA76EC11030B}" destId="{10A23B6A-B06A-4148-B219-779AB1DE2B66}" srcOrd="0" destOrd="0" presId="urn:microsoft.com/office/officeart/2018/2/layout/IconLabelList"/>
    <dgm:cxn modelId="{501890CC-B945-436B-824E-09AD19A36533}" type="presParOf" srcId="{10A23B6A-B06A-4148-B219-779AB1DE2B66}" destId="{16A7420D-04FC-49DE-90CD-48F8A17BB576}" srcOrd="0" destOrd="0" presId="urn:microsoft.com/office/officeart/2018/2/layout/IconLabelList"/>
    <dgm:cxn modelId="{4837217A-1FF9-4241-AEBC-C90E7F7FADD1}" type="presParOf" srcId="{10A23B6A-B06A-4148-B219-779AB1DE2B66}" destId="{FD58C281-53E0-4B2F-B361-E0F3D1BEB0C5}" srcOrd="1" destOrd="0" presId="urn:microsoft.com/office/officeart/2018/2/layout/IconLabelList"/>
    <dgm:cxn modelId="{C19CF8B9-CDE7-426A-A307-0B808FEA456B}" type="presParOf" srcId="{10A23B6A-B06A-4148-B219-779AB1DE2B66}" destId="{3E7986D7-7B4F-4970-AB7F-F9B2B9521189}" srcOrd="2" destOrd="0" presId="urn:microsoft.com/office/officeart/2018/2/layout/IconLabelList"/>
    <dgm:cxn modelId="{9F7229FC-FD4C-471D-AC71-6D6E3AE25E15}" type="presParOf" srcId="{990B2642-A082-4870-BDFD-BA76EC11030B}" destId="{416365C2-FB13-4170-91F1-D497EFF55E2E}" srcOrd="1" destOrd="0" presId="urn:microsoft.com/office/officeart/2018/2/layout/IconLabelList"/>
    <dgm:cxn modelId="{FBDD6454-25CF-41D9-8474-631277D1999B}" type="presParOf" srcId="{990B2642-A082-4870-BDFD-BA76EC11030B}" destId="{A1F5C42F-ECDB-4D41-BA8F-FCD8F729D401}" srcOrd="2" destOrd="0" presId="urn:microsoft.com/office/officeart/2018/2/layout/IconLabelList"/>
    <dgm:cxn modelId="{A6B6B8C2-9FF1-4EEA-A028-8540D26980AF}" type="presParOf" srcId="{A1F5C42F-ECDB-4D41-BA8F-FCD8F729D401}" destId="{C8FA2258-6300-4BC4-A9CD-0A5B3CE284FB}" srcOrd="0" destOrd="0" presId="urn:microsoft.com/office/officeart/2018/2/layout/IconLabelList"/>
    <dgm:cxn modelId="{0882C04A-3935-42A1-B50C-6A0A013D4EE9}" type="presParOf" srcId="{A1F5C42F-ECDB-4D41-BA8F-FCD8F729D401}" destId="{D9516C0A-47BA-4569-8916-0FE510CF0BDE}" srcOrd="1" destOrd="0" presId="urn:microsoft.com/office/officeart/2018/2/layout/IconLabelList"/>
    <dgm:cxn modelId="{48905F20-E4D0-4AB7-A023-4EB441356A5A}" type="presParOf" srcId="{A1F5C42F-ECDB-4D41-BA8F-FCD8F729D401}" destId="{0D9759EA-D939-46F8-81D6-7F1B6873613D}" srcOrd="2" destOrd="0" presId="urn:microsoft.com/office/officeart/2018/2/layout/IconLabelList"/>
    <dgm:cxn modelId="{66413D7C-F87B-4552-966A-392695421BC7}" type="presParOf" srcId="{990B2642-A082-4870-BDFD-BA76EC11030B}" destId="{FABFE8A8-045A-4EA1-AE3B-59EAD31B2FF7}" srcOrd="3" destOrd="0" presId="urn:microsoft.com/office/officeart/2018/2/layout/IconLabelList"/>
    <dgm:cxn modelId="{44639FCB-E0EE-42AA-80FE-00B32DA9E57B}" type="presParOf" srcId="{990B2642-A082-4870-BDFD-BA76EC11030B}" destId="{E65667AB-0E82-4DC9-A57E-806F991F4082}" srcOrd="4" destOrd="0" presId="urn:microsoft.com/office/officeart/2018/2/layout/IconLabelList"/>
    <dgm:cxn modelId="{FBE60E0F-62D2-4D1A-815E-858E837E2D15}" type="presParOf" srcId="{E65667AB-0E82-4DC9-A57E-806F991F4082}" destId="{B0D5C7E7-4AD1-4280-9FE3-7644E0A55659}" srcOrd="0" destOrd="0" presId="urn:microsoft.com/office/officeart/2018/2/layout/IconLabelList"/>
    <dgm:cxn modelId="{E306D26D-8B7A-4078-B669-4DAD8F9B390C}" type="presParOf" srcId="{E65667AB-0E82-4DC9-A57E-806F991F4082}" destId="{71F301F3-BE79-489A-A34F-EB83AB58CE2D}" srcOrd="1" destOrd="0" presId="urn:microsoft.com/office/officeart/2018/2/layout/IconLabelList"/>
    <dgm:cxn modelId="{0609DDDF-350A-4688-B115-C04E7709485B}" type="presParOf" srcId="{E65667AB-0E82-4DC9-A57E-806F991F4082}" destId="{6008418F-CB0F-4F2D-AFAE-945201BEF8F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1F8258-6A26-4B36-97DD-F281BFE0AD8D}">
      <dsp:nvSpPr>
        <dsp:cNvPr id="0" name=""/>
        <dsp:cNvSpPr/>
      </dsp:nvSpPr>
      <dsp:spPr>
        <a:xfrm>
          <a:off x="722481" y="130232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8159EC-36E9-4363-8541-2F53B9220271}">
      <dsp:nvSpPr>
        <dsp:cNvPr id="0" name=""/>
        <dsp:cNvSpPr/>
      </dsp:nvSpPr>
      <dsp:spPr>
        <a:xfrm>
          <a:off x="956481" y="153632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8A83CA-CA87-4085-AA07-6BCC9592C7F3}">
      <dsp:nvSpPr>
        <dsp:cNvPr id="0" name=""/>
        <dsp:cNvSpPr/>
      </dsp:nvSpPr>
      <dsp:spPr>
        <a:xfrm>
          <a:off x="371481" y="274232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100" b="1" kern="1200" dirty="0"/>
            <a:t>Introduction </a:t>
          </a:r>
          <a:endParaRPr lang="en-US" sz="2100" kern="1200" dirty="0"/>
        </a:p>
      </dsp:txBody>
      <dsp:txXfrm>
        <a:off x="371481" y="2742323"/>
        <a:ext cx="1800000" cy="720000"/>
      </dsp:txXfrm>
    </dsp:sp>
    <dsp:sp modelId="{0AE4BE5C-20EA-43F7-BEF1-9FC0F74BC3DA}">
      <dsp:nvSpPr>
        <dsp:cNvPr id="0" name=""/>
        <dsp:cNvSpPr/>
      </dsp:nvSpPr>
      <dsp:spPr>
        <a:xfrm>
          <a:off x="2837481" y="130232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291FFD-5965-49A7-B241-7A119996F486}">
      <dsp:nvSpPr>
        <dsp:cNvPr id="0" name=""/>
        <dsp:cNvSpPr/>
      </dsp:nvSpPr>
      <dsp:spPr>
        <a:xfrm>
          <a:off x="3071481" y="153632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74D249-6624-4937-A7D0-558BB9B937F5}">
      <dsp:nvSpPr>
        <dsp:cNvPr id="0" name=""/>
        <dsp:cNvSpPr/>
      </dsp:nvSpPr>
      <dsp:spPr>
        <a:xfrm>
          <a:off x="2486481" y="274232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100" b="1" kern="1200" dirty="0"/>
            <a:t>Objective</a:t>
          </a:r>
          <a:endParaRPr lang="en-US" sz="2100" kern="1200" dirty="0"/>
        </a:p>
      </dsp:txBody>
      <dsp:txXfrm>
        <a:off x="2486481" y="2742323"/>
        <a:ext cx="1800000" cy="720000"/>
      </dsp:txXfrm>
    </dsp:sp>
    <dsp:sp modelId="{B9DDE1B0-F705-454A-9301-9B8F202BDFD0}">
      <dsp:nvSpPr>
        <dsp:cNvPr id="0" name=""/>
        <dsp:cNvSpPr/>
      </dsp:nvSpPr>
      <dsp:spPr>
        <a:xfrm>
          <a:off x="4952481" y="130232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334914-7BF6-4B85-8944-A8D3A28B53AA}">
      <dsp:nvSpPr>
        <dsp:cNvPr id="0" name=""/>
        <dsp:cNvSpPr/>
      </dsp:nvSpPr>
      <dsp:spPr>
        <a:xfrm>
          <a:off x="5186481" y="153632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09381-13A5-403C-A861-D15E1490E76D}">
      <dsp:nvSpPr>
        <dsp:cNvPr id="0" name=""/>
        <dsp:cNvSpPr/>
      </dsp:nvSpPr>
      <dsp:spPr>
        <a:xfrm>
          <a:off x="4601481" y="274232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100" b="1" kern="1200" dirty="0"/>
            <a:t>Methodology</a:t>
          </a:r>
          <a:endParaRPr lang="en-US" sz="2100" kern="1200" dirty="0"/>
        </a:p>
      </dsp:txBody>
      <dsp:txXfrm>
        <a:off x="4601481" y="2742323"/>
        <a:ext cx="1800000" cy="720000"/>
      </dsp:txXfrm>
    </dsp:sp>
    <dsp:sp modelId="{0133E8D5-A5EF-4C22-8A75-DA0EC1A5517F}">
      <dsp:nvSpPr>
        <dsp:cNvPr id="0" name=""/>
        <dsp:cNvSpPr/>
      </dsp:nvSpPr>
      <dsp:spPr>
        <a:xfrm>
          <a:off x="7067481" y="130232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71CCD5-B402-40F6-A307-F9F931FC095C}">
      <dsp:nvSpPr>
        <dsp:cNvPr id="0" name=""/>
        <dsp:cNvSpPr/>
      </dsp:nvSpPr>
      <dsp:spPr>
        <a:xfrm>
          <a:off x="7301481" y="153632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032A9E-1555-4DF4-B271-27BF42760A4C}">
      <dsp:nvSpPr>
        <dsp:cNvPr id="0" name=""/>
        <dsp:cNvSpPr/>
      </dsp:nvSpPr>
      <dsp:spPr>
        <a:xfrm>
          <a:off x="6716481" y="274232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100" b="1" kern="1200" dirty="0"/>
            <a:t>Results</a:t>
          </a:r>
          <a:endParaRPr lang="en-US" sz="2100" kern="1200" dirty="0"/>
        </a:p>
      </dsp:txBody>
      <dsp:txXfrm>
        <a:off x="6716481" y="2742323"/>
        <a:ext cx="1800000" cy="720000"/>
      </dsp:txXfrm>
    </dsp:sp>
    <dsp:sp modelId="{63F66032-DCD4-4539-83F0-85F7B227ED2F}">
      <dsp:nvSpPr>
        <dsp:cNvPr id="0" name=""/>
        <dsp:cNvSpPr/>
      </dsp:nvSpPr>
      <dsp:spPr>
        <a:xfrm>
          <a:off x="9182481" y="130232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3A2756-4324-4B30-8C37-23E2A143239F}">
      <dsp:nvSpPr>
        <dsp:cNvPr id="0" name=""/>
        <dsp:cNvSpPr/>
      </dsp:nvSpPr>
      <dsp:spPr>
        <a:xfrm>
          <a:off x="9416481" y="153632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B5E3C-5C7B-49BF-B83D-40FFE4DD2357}">
      <dsp:nvSpPr>
        <dsp:cNvPr id="0" name=""/>
        <dsp:cNvSpPr/>
      </dsp:nvSpPr>
      <dsp:spPr>
        <a:xfrm>
          <a:off x="8831481" y="274232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 dirty="0"/>
            <a:t>References</a:t>
          </a:r>
          <a:endParaRPr lang="en-US" sz="2100" kern="1200" dirty="0"/>
        </a:p>
      </dsp:txBody>
      <dsp:txXfrm>
        <a:off x="8831481" y="2742323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A7420D-04FC-49DE-90CD-48F8A17BB576}">
      <dsp:nvSpPr>
        <dsp:cNvPr id="0" name=""/>
        <dsp:cNvSpPr/>
      </dsp:nvSpPr>
      <dsp:spPr>
        <a:xfrm>
          <a:off x="968333" y="1101567"/>
          <a:ext cx="1457083" cy="14570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7986D7-7B4F-4970-AB7F-F9B2B9521189}">
      <dsp:nvSpPr>
        <dsp:cNvPr id="0" name=""/>
        <dsp:cNvSpPr/>
      </dsp:nvSpPr>
      <dsp:spPr>
        <a:xfrm>
          <a:off x="77893" y="2943079"/>
          <a:ext cx="32379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 speed run time </a:t>
          </a:r>
        </a:p>
      </dsp:txBody>
      <dsp:txXfrm>
        <a:off x="77893" y="2943079"/>
        <a:ext cx="3237962" cy="720000"/>
      </dsp:txXfrm>
    </dsp:sp>
    <dsp:sp modelId="{C8FA2258-6300-4BC4-A9CD-0A5B3CE284FB}">
      <dsp:nvSpPr>
        <dsp:cNvPr id="0" name=""/>
        <dsp:cNvSpPr/>
      </dsp:nvSpPr>
      <dsp:spPr>
        <a:xfrm>
          <a:off x="4772939" y="1101567"/>
          <a:ext cx="1457083" cy="14570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759EA-D939-46F8-81D6-7F1B6873613D}">
      <dsp:nvSpPr>
        <dsp:cNvPr id="0" name=""/>
        <dsp:cNvSpPr/>
      </dsp:nvSpPr>
      <dsp:spPr>
        <a:xfrm>
          <a:off x="3882499" y="2943079"/>
          <a:ext cx="32379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Strain calculation </a:t>
          </a:r>
        </a:p>
      </dsp:txBody>
      <dsp:txXfrm>
        <a:off x="3882499" y="2943079"/>
        <a:ext cx="3237962" cy="720000"/>
      </dsp:txXfrm>
    </dsp:sp>
    <dsp:sp modelId="{B0D5C7E7-4AD1-4280-9FE3-7644E0A55659}">
      <dsp:nvSpPr>
        <dsp:cNvPr id="0" name=""/>
        <dsp:cNvSpPr/>
      </dsp:nvSpPr>
      <dsp:spPr>
        <a:xfrm>
          <a:off x="8577545" y="1101567"/>
          <a:ext cx="1457083" cy="14570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8418F-CB0F-4F2D-AFAE-945201BEF8FC}">
      <dsp:nvSpPr>
        <dsp:cNvPr id="0" name=""/>
        <dsp:cNvSpPr/>
      </dsp:nvSpPr>
      <dsp:spPr>
        <a:xfrm>
          <a:off x="7687105" y="2943079"/>
          <a:ext cx="32379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Tuning hyperparameters</a:t>
          </a:r>
          <a:br>
            <a:rPr lang="en-US" sz="2500" kern="1200"/>
          </a:br>
          <a:r>
            <a:rPr lang="en-US" sz="2500" kern="1200"/>
            <a:t>(da, dl, w,…) </a:t>
          </a:r>
        </a:p>
      </dsp:txBody>
      <dsp:txXfrm>
        <a:off x="7687105" y="2943079"/>
        <a:ext cx="32379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D711A8-394F-3C04-6338-8D8C80F473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69BAD-493F-58BC-9577-91CBCEA74D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B43EE-7E2B-4FE2-B0CC-463FECA1E32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7D7B4-041D-4DB5-535F-EA72A47087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A692A-AEA5-A870-389F-467617EA18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C3CAA-03F2-4DB9-AB28-804EE8C78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0104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A3B1A-D81D-4D43-A31D-BB231F153EAE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8EAA8-8FB7-401D-8D79-B05635F2A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9507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1060315"/>
            <a:ext cx="11490325" cy="2218959"/>
          </a:xfrm>
        </p:spPr>
        <p:txBody>
          <a:bodyPr anchor="b" anchorCtr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4A8DD-9B42-2F05-285B-2BC137F749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12344" y="3700222"/>
            <a:ext cx="5167313" cy="603250"/>
          </a:xfrm>
          <a:gradFill>
            <a:gsLst>
              <a:gs pos="0">
                <a:schemeClr val="accent5"/>
              </a:gs>
              <a:gs pos="45000">
                <a:schemeClr val="accent1"/>
              </a:gs>
              <a:gs pos="100000">
                <a:schemeClr val="accent2"/>
              </a:gs>
            </a:gsLst>
            <a:lin ang="10800000" scaled="0"/>
          </a:gra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848311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86823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0156E-BE02-9BBA-0763-EE0EC22877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107" y="50241"/>
            <a:ext cx="11265694" cy="130454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>
            <a:normAutofit/>
          </a:bodyPr>
          <a:lstStyle>
            <a:lvl1pPr marL="0" indent="0">
              <a:buNone/>
              <a:defRPr sz="2400" cap="all" spc="300" baseline="0"/>
            </a:lvl1pPr>
          </a:lstStyle>
          <a:p>
            <a:pPr lvl="0"/>
            <a:r>
              <a:rPr lang="en-US" spc="300" dirty="0">
                <a:solidFill>
                  <a:schemeClr val="tx1"/>
                </a:solidFill>
              </a:rPr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43E54-D2B8-A019-ACD6-6F79A320E77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69900" y="4471988"/>
            <a:ext cx="5156200" cy="1997075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59826" y="1638300"/>
            <a:ext cx="5174975" cy="189230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59826" y="3864355"/>
            <a:ext cx="5174975" cy="494506"/>
          </a:xfrm>
        </p:spPr>
        <p:txBody>
          <a:bodyPr>
            <a:normAutofit/>
          </a:bodyPr>
          <a:lstStyle>
            <a:lvl1pPr marL="0" indent="0">
              <a:buNone/>
              <a:defRPr sz="2400" cap="all" spc="300" baseline="0"/>
            </a:lvl1pPr>
          </a:lstStyle>
          <a:p>
            <a:pPr lvl="0"/>
            <a:r>
              <a:rPr lang="en-US" spc="300" dirty="0">
                <a:solidFill>
                  <a:schemeClr val="tx1"/>
                </a:solidFill>
              </a:rPr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55348AE-D0F6-8964-FB7A-612A611AD6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559827" y="4471988"/>
            <a:ext cx="5174974" cy="1997075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9CC1CCAF-DF25-407F-A18F-B6C648A5A6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833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B0BF-E38F-E2A3-143D-4B77377FE7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073" y="40193"/>
            <a:ext cx="10281172" cy="131633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" name="Text Placeholder 27">
            <a:extLst>
              <a:ext uri="{FF2B5EF4-FFF2-40B4-BE49-F238E27FC236}">
                <a16:creationId xmlns:a16="http://schemas.microsoft.com/office/drawing/2014/main" id="{45BAD2EF-B428-1883-5F6B-BA8B3A18D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0073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Second</a:t>
            </a:r>
          </a:p>
          <a:p>
            <a:pPr lvl="0"/>
            <a:r>
              <a:rPr lang="en-US" dirty="0"/>
              <a:t>Third</a:t>
            </a:r>
          </a:p>
          <a:p>
            <a:pPr lvl="0"/>
            <a:r>
              <a:rPr lang="en-US" dirty="0"/>
              <a:t>Fourth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BD42366C-60A0-D39C-8592-69A1576D07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837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A25B6479-6C48-F3A7-D96C-55AD3C9708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31789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Second</a:t>
            </a:r>
          </a:p>
          <a:p>
            <a:pPr lvl="0"/>
            <a:r>
              <a:rPr lang="en-US" dirty="0"/>
              <a:t>Third</a:t>
            </a:r>
          </a:p>
          <a:p>
            <a:pPr lvl="0"/>
            <a:r>
              <a:rPr lang="en-US" dirty="0"/>
              <a:t>Fourth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3C134F8D-319C-699E-00ED-2C497397EE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2919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52A27F04-C302-800F-5FE5-9B7FA2DBED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871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Second</a:t>
            </a:r>
          </a:p>
          <a:p>
            <a:pPr lvl="0"/>
            <a:r>
              <a:rPr lang="en-US" dirty="0"/>
              <a:t>Third</a:t>
            </a:r>
          </a:p>
          <a:p>
            <a:pPr lvl="0"/>
            <a:r>
              <a:rPr lang="en-US" dirty="0"/>
              <a:t>Fourth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9CC1CCAF-DF25-407F-A18F-B6C648A5A6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1179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170822"/>
            <a:ext cx="5897218" cy="132545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56A3C7F-97D5-51E2-9BDF-90E2BD0801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8" y="1635323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B1FEB2D-A892-CF1D-2EAD-3139AB45F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8" y="2101808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B2D88A4-3801-6C61-D989-4358C9A25C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5998" y="2824477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43D83DE-2A76-BAD3-6A75-BD1BE8A1AB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98" y="3290962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6C9F708-458D-0C90-AA62-4F4E1BE98C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5998" y="4005037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A4FEA4-71DB-CBBC-4183-C55650B07A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5998" y="4471522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1BAC13E-D6C4-66D0-6DF5-9FDB08CD8F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998" y="5194191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54AFEF2-F55D-17EA-E93E-AC4F233B93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98" y="5660676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1CCAF-DF25-407F-A18F-B6C648A5A6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1037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dots&#10;&#10;Description automatically generated">
            <a:extLst>
              <a:ext uri="{FF2B5EF4-FFF2-40B4-BE49-F238E27FC236}">
                <a16:creationId xmlns:a16="http://schemas.microsoft.com/office/drawing/2014/main" id="{A7778945-CDEB-9A7F-80F5-5A290697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8E9930A-72A3-290D-B835-F73AD5366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195" y="1069675"/>
            <a:ext cx="11015612" cy="1499321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7C9DAF4-07EB-3C9A-A08C-3EBC3F87B2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54768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812" y="3893330"/>
            <a:ext cx="3736664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9154656-6832-6744-5242-633FFE1D17B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30238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1056" y="3893330"/>
            <a:ext cx="3736658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0271905-3743-286E-3C76-62B0063D59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705712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6525" y="3893330"/>
            <a:ext cx="3736663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2367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20" y="136525"/>
            <a:ext cx="4846320" cy="1692311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Bef>
                <a:spcPts val="1000"/>
              </a:spcBef>
              <a:defRPr sz="3200" baseline="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rmAutofit/>
          </a:bodyPr>
          <a:lstStyle>
            <a:lvl1pPr marL="0" indent="0">
              <a:buNone/>
              <a:defRPr sz="1800" cap="all" spc="30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1CCAF-DF25-407F-A18F-B6C648A5A675}" type="slidenum">
              <a:rPr lang="en-CA" smtClean="0"/>
              <a:t>‹#›</a:t>
            </a:fld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4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4572"/>
            <a:ext cx="5897217" cy="147170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5395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400" cap="all" spc="300" baseline="0" dirty="0">
                <a:solidFill>
                  <a:schemeClr val="l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E20AE-BE16-CA42-4851-31C48D64A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2782674"/>
            <a:ext cx="4122755" cy="269367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1CCAF-DF25-407F-A18F-B6C648A5A6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1117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35465"/>
            <a:ext cx="5012987" cy="2788704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012987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cap="all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1CCAF-DF25-407F-A18F-B6C648A5A6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607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C1CCAF-DF25-407F-A18F-B6C648A5A6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5390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11A09-391F-D047-3028-E943A996403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93727" y="1591703"/>
            <a:ext cx="11002962" cy="476464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C1CCAF-DF25-407F-A18F-B6C648A5A6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808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11A09-391F-D047-3028-E943A996403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94519" y="2205872"/>
            <a:ext cx="11002962" cy="3685881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C1CCAF-DF25-407F-A18F-B6C648A5A6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657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algn="ctr">
              <a:defRPr sz="1400" spc="300" baseline="0"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bIns="274320" anchor="b">
            <a:normAutofit/>
          </a:bodyPr>
          <a:lstStyle>
            <a:lvl1pPr marL="0" indent="0" algn="ctr">
              <a:buNone/>
              <a:defRPr sz="3200" cap="all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56292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4"/>
            <a:ext cx="4018722" cy="1781980"/>
          </a:xfrm>
        </p:spPr>
        <p:txBody>
          <a:bodyPr lIns="0" rIns="0" anchor="ctr" anchorCtr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281DF4-BD72-3F1E-8B04-6205D7C5C8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92278" y="2422525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FA84CC6-BD0B-002A-5FFA-708B69C4C2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2278" y="3161514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F5AB02-45DE-2A85-A817-6FA37AD981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97315" y="2429338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4138391-4411-4BD0-D8AD-D001BF46DC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97315" y="3158271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E1BE558-411F-87F3-71EE-1782FC824F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792278" y="3625282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08EED18-0FEB-480C-03BC-CC12E4603C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92278" y="4354222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95CBCFF-0E55-BCFC-8CBE-723A9BD0002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997314" y="3604563"/>
            <a:ext cx="181368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9088F0C-EE6F-2847-CFAA-9D94686187E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97314" y="4333500"/>
            <a:ext cx="181368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8120BC8-9E46-E919-6015-FABAA65888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93957" y="4891306"/>
            <a:ext cx="181200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A6AFA01-4607-12C7-E4CA-8AAB4BADEC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93957" y="5620243"/>
            <a:ext cx="181200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89AE8D05-699D-7672-D652-F638E37629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98994" y="4888062"/>
            <a:ext cx="181200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8C054886-505C-671E-F2BA-D9842DA583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98994" y="5616999"/>
            <a:ext cx="181200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1CCAF-DF25-407F-A18F-B6C648A5A6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9473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1CCAF-DF25-407F-A18F-B6C648A5A6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7972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hf hd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encs.concordia.ca/~hrivaz/Ultrasound_Elastography/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7D1D70-E16F-5914-0264-4E8F5FE2B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25" y="3741335"/>
            <a:ext cx="10992750" cy="1542776"/>
          </a:xfrm>
        </p:spPr>
        <p:txBody>
          <a:bodyPr/>
          <a:lstStyle/>
          <a:p>
            <a:r>
              <a:rPr lang="en-CA" sz="2400" cap="none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SHABNAM GHAREH MOHAMMADLOU     40239861</a:t>
            </a:r>
            <a:br>
              <a:rPr lang="en-CA" sz="2400" cap="none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</a:br>
            <a:r>
              <a:rPr lang="en-CA" sz="2400" cap="none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SEPEHR GHAMARI                                 40273405</a:t>
            </a:r>
            <a:br>
              <a:rPr lang="en-CA" sz="2400" cap="none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</a:br>
            <a:r>
              <a:rPr lang="en-CA" sz="2400" cap="none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ALA KERAMATI                                      40255113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D0CC1-07B2-0ACF-53D7-A1D762D9EF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0582" y="6259398"/>
            <a:ext cx="4865740" cy="809922"/>
          </a:xfrm>
        </p:spPr>
        <p:txBody>
          <a:bodyPr>
            <a:normAutofit/>
          </a:bodyPr>
          <a:lstStyle/>
          <a:p>
            <a:r>
              <a:rPr lang="en-CA" sz="1600" dirty="0">
                <a:solidFill>
                  <a:schemeClr val="bg1"/>
                </a:solidFill>
                <a:highlight>
                  <a:srgbClr val="C0C0C0"/>
                </a:highlight>
              </a:rPr>
              <a:t>November 2023</a:t>
            </a:r>
          </a:p>
          <a:p>
            <a:endParaRPr lang="en-CA" sz="3600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57746D-31FE-C539-08A4-62D12F2D64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6251" y="1393481"/>
            <a:ext cx="8927183" cy="1924727"/>
          </a:xfrm>
        </p:spPr>
        <p:txBody>
          <a:bodyPr/>
          <a:lstStyle/>
          <a:p>
            <a:r>
              <a:rPr lang="en-US" sz="3600" b="0" i="0" dirty="0">
                <a:effectLst/>
                <a:latin typeface="Söhne"/>
              </a:rPr>
              <a:t>Ultrasound Elastography: </a:t>
            </a:r>
          </a:p>
          <a:p>
            <a:r>
              <a:rPr lang="en-US" sz="3600" b="0" i="0" dirty="0">
                <a:effectLst/>
                <a:latin typeface="Söhne"/>
              </a:rPr>
              <a:t>A Dynamic Programming Approach</a:t>
            </a:r>
            <a:endParaRPr lang="en-US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F665E5-4A12-5243-024E-EA8F59394A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6" b="33433"/>
          <a:stretch/>
        </p:blipFill>
        <p:spPr bwMode="auto">
          <a:xfrm>
            <a:off x="3705571" y="185818"/>
            <a:ext cx="4359080" cy="10390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5900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D7983-6959-9F3B-ACB1-560275746B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5396" y="418378"/>
            <a:ext cx="11117164" cy="58746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CA" sz="2800" dirty="0"/>
              <a:t>1D Strain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DFC4A6-EBA8-AD74-FBFC-AB24A52C4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C1CCAF-DF25-407F-A18F-B6C648A5A675}" type="slidenum">
              <a:rPr lang="en-CA" smtClean="0"/>
              <a:t>10</a:t>
            </a:fld>
            <a:endParaRPr lang="en-CA"/>
          </a:p>
        </p:txBody>
      </p:sp>
      <p:pic>
        <p:nvPicPr>
          <p:cNvPr id="6" name="Picture 5" descr="A close-up of a round object&#10;&#10;Description automatically generated">
            <a:extLst>
              <a:ext uri="{FF2B5EF4-FFF2-40B4-BE49-F238E27FC236}">
                <a16:creationId xmlns:a16="http://schemas.microsoft.com/office/drawing/2014/main" id="{306C721F-65D3-ED70-DE92-FD6EEF0A5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2" t="4106" r="8165" b="7412"/>
          <a:stretch/>
        </p:blipFill>
        <p:spPr>
          <a:xfrm>
            <a:off x="320724" y="1946434"/>
            <a:ext cx="5463625" cy="3013304"/>
          </a:xfrm>
          <a:prstGeom prst="rect">
            <a:avLst/>
          </a:prstGeom>
        </p:spPr>
      </p:pic>
      <p:pic>
        <p:nvPicPr>
          <p:cNvPr id="8" name="Picture 7" descr="A close-up of a round object&#10;&#10;Description automatically generated">
            <a:extLst>
              <a:ext uri="{FF2B5EF4-FFF2-40B4-BE49-F238E27FC236}">
                <a16:creationId xmlns:a16="http://schemas.microsoft.com/office/drawing/2014/main" id="{1CE65346-1BC6-30B5-46E8-C6E742042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2" t="3642" r="7651" b="6011"/>
          <a:stretch/>
        </p:blipFill>
        <p:spPr>
          <a:xfrm>
            <a:off x="5895816" y="1935804"/>
            <a:ext cx="5820788" cy="3091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FAFAE3-E0B2-A0B0-5ADA-B49E9B40521E}"/>
              </a:ext>
            </a:extLst>
          </p:cNvPr>
          <p:cNvSpPr txBox="1"/>
          <p:nvPr/>
        </p:nvSpPr>
        <p:spPr>
          <a:xfrm>
            <a:off x="1906622" y="5073297"/>
            <a:ext cx="1984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Strain Image </a:t>
            </a:r>
          </a:p>
          <a:p>
            <a:pPr algn="ctr"/>
            <a:r>
              <a:rPr lang="en-US" b="1" dirty="0"/>
              <a:t>Window size = 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53E6EF-A901-B55B-ACC4-92E44DB73D0B}"/>
              </a:ext>
            </a:extLst>
          </p:cNvPr>
          <p:cNvSpPr txBox="1"/>
          <p:nvPr/>
        </p:nvSpPr>
        <p:spPr>
          <a:xfrm>
            <a:off x="7813989" y="5073297"/>
            <a:ext cx="1984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Strain Image </a:t>
            </a:r>
          </a:p>
          <a:p>
            <a:pPr algn="ctr"/>
            <a:r>
              <a:rPr lang="en-US" b="1" dirty="0"/>
              <a:t>Window size = 73</a:t>
            </a:r>
          </a:p>
        </p:txBody>
      </p:sp>
    </p:spTree>
    <p:extLst>
      <p:ext uri="{BB962C8B-B14F-4D97-AF65-F5344CB8AC3E}">
        <p14:creationId xmlns:p14="http://schemas.microsoft.com/office/powerpoint/2010/main" val="1168921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D7983-6959-9F3B-ACB1-560275746B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5396" y="418378"/>
            <a:ext cx="11117164" cy="58746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CA" sz="2800" dirty="0"/>
              <a:t>2D displacement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DFC4A6-EBA8-AD74-FBFC-AB24A52C4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C1CCAF-DF25-407F-A18F-B6C648A5A675}" type="slidenum">
              <a:rPr lang="en-CA" smtClean="0"/>
              <a:t>11</a:t>
            </a:fld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3ECF6-1F95-F9D7-CA92-0A51CEF7CE2C}"/>
              </a:ext>
            </a:extLst>
          </p:cNvPr>
          <p:cNvSpPr txBox="1"/>
          <p:nvPr/>
        </p:nvSpPr>
        <p:spPr>
          <a:xfrm>
            <a:off x="475396" y="1206631"/>
            <a:ext cx="5265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Hyper parameters: W=0.15 </a:t>
            </a:r>
          </a:p>
          <a:p>
            <a:r>
              <a:rPr lang="en-US" sz="2000" dirty="0"/>
              <a:t>Axial displacement= [-100, -99, … , 0]</a:t>
            </a:r>
          </a:p>
          <a:p>
            <a:r>
              <a:rPr lang="en-US" sz="2000" dirty="0"/>
              <a:t>Lateral displacement= [-4,-3,…,4]</a:t>
            </a:r>
          </a:p>
          <a:p>
            <a:r>
              <a:rPr lang="en-US" sz="2000" dirty="0"/>
              <a:t>Minimization window size= 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DA2991-7D91-ACC9-FDE6-3EDD640A95F4}"/>
              </a:ext>
            </a:extLst>
          </p:cNvPr>
          <p:cNvGrpSpPr/>
          <p:nvPr/>
        </p:nvGrpSpPr>
        <p:grpSpPr>
          <a:xfrm>
            <a:off x="2258745" y="5653766"/>
            <a:ext cx="8793576" cy="369332"/>
            <a:chOff x="2202183" y="5408664"/>
            <a:chExt cx="8793576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BA3D4-1F53-B13F-40A7-9F81E6BA9D32}"/>
                </a:ext>
              </a:extLst>
            </p:cNvPr>
            <p:cNvSpPr txBox="1"/>
            <p:nvPr/>
          </p:nvSpPr>
          <p:spPr>
            <a:xfrm>
              <a:off x="2202183" y="5408664"/>
              <a:ext cx="2068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Axial Displacement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234192-6260-A6BF-6FE2-D3BE84481015}"/>
                </a:ext>
              </a:extLst>
            </p:cNvPr>
            <p:cNvSpPr txBox="1"/>
            <p:nvPr/>
          </p:nvSpPr>
          <p:spPr>
            <a:xfrm>
              <a:off x="7140486" y="5408664"/>
              <a:ext cx="3855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Axial Displacement + Median Filter</a:t>
              </a:r>
            </a:p>
          </p:txBody>
        </p:sp>
      </p:grpSp>
      <p:pic>
        <p:nvPicPr>
          <p:cNvPr id="6" name="Picture 5" descr="A red and yellow gradient&#10;&#10;Description automatically generated">
            <a:extLst>
              <a:ext uri="{FF2B5EF4-FFF2-40B4-BE49-F238E27FC236}">
                <a16:creationId xmlns:a16="http://schemas.microsoft.com/office/drawing/2014/main" id="{73E32B26-196D-17C4-6C95-FAB8750C98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2" t="4570" r="8816" b="8157"/>
          <a:stretch/>
        </p:blipFill>
        <p:spPr>
          <a:xfrm>
            <a:off x="475396" y="2677906"/>
            <a:ext cx="5389802" cy="2958902"/>
          </a:xfrm>
          <a:prstGeom prst="rect">
            <a:avLst/>
          </a:prstGeom>
        </p:spPr>
      </p:pic>
      <p:pic>
        <p:nvPicPr>
          <p:cNvPr id="8" name="Picture 7" descr="A red and yellow gradient&#10;&#10;Description automatically generated">
            <a:extLst>
              <a:ext uri="{FF2B5EF4-FFF2-40B4-BE49-F238E27FC236}">
                <a16:creationId xmlns:a16="http://schemas.microsoft.com/office/drawing/2014/main" id="{C96FBDA3-ED30-FBE5-0F21-F2AC2E4746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2" t="4419" r="8816" b="7076"/>
          <a:stretch/>
        </p:blipFill>
        <p:spPr>
          <a:xfrm>
            <a:off x="6096000" y="2677269"/>
            <a:ext cx="5439364" cy="30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4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D7983-6959-9F3B-ACB1-560275746B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5396" y="418378"/>
            <a:ext cx="11117164" cy="58746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CA" sz="2800" dirty="0"/>
              <a:t>2D Strain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DFC4A6-EBA8-AD74-FBFC-AB24A52C4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C1CCAF-DF25-407F-A18F-B6C648A5A675}" type="slidenum">
              <a:rPr lang="en-CA" smtClean="0"/>
              <a:t>12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AFAE3-E0B2-A0B0-5ADA-B49E9B40521E}"/>
              </a:ext>
            </a:extLst>
          </p:cNvPr>
          <p:cNvSpPr txBox="1"/>
          <p:nvPr/>
        </p:nvSpPr>
        <p:spPr>
          <a:xfrm>
            <a:off x="2272162" y="5075573"/>
            <a:ext cx="1984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Strain Image </a:t>
            </a:r>
          </a:p>
          <a:p>
            <a:pPr algn="ctr"/>
            <a:r>
              <a:rPr lang="en-US" b="1" dirty="0"/>
              <a:t>Window size = 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53E6EF-A901-B55B-ACC4-92E44DB73D0B}"/>
              </a:ext>
            </a:extLst>
          </p:cNvPr>
          <p:cNvSpPr txBox="1"/>
          <p:nvPr/>
        </p:nvSpPr>
        <p:spPr>
          <a:xfrm>
            <a:off x="7935396" y="5075573"/>
            <a:ext cx="1984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Strain Image </a:t>
            </a:r>
          </a:p>
          <a:p>
            <a:pPr algn="ctr"/>
            <a:r>
              <a:rPr lang="en-US" b="1" dirty="0"/>
              <a:t>Window size = 73</a:t>
            </a:r>
          </a:p>
        </p:txBody>
      </p:sp>
      <p:pic>
        <p:nvPicPr>
          <p:cNvPr id="5" name="Picture 4" descr="A close-up of a hole in a rock&#10;&#10;Description automatically generated">
            <a:extLst>
              <a:ext uri="{FF2B5EF4-FFF2-40B4-BE49-F238E27FC236}">
                <a16:creationId xmlns:a16="http://schemas.microsoft.com/office/drawing/2014/main" id="{6DC86D95-1DB4-E22A-23B3-03D17D46F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2" t="4264" r="8816" b="7883"/>
          <a:stretch/>
        </p:blipFill>
        <p:spPr>
          <a:xfrm>
            <a:off x="475396" y="1996443"/>
            <a:ext cx="5577975" cy="3079130"/>
          </a:xfrm>
          <a:prstGeom prst="rect">
            <a:avLst/>
          </a:prstGeom>
        </p:spPr>
      </p:pic>
      <p:pic>
        <p:nvPicPr>
          <p:cNvPr id="11" name="Picture 10" descr="A close-up of a black oval&#10;&#10;Description automatically generated">
            <a:extLst>
              <a:ext uri="{FF2B5EF4-FFF2-40B4-BE49-F238E27FC236}">
                <a16:creationId xmlns:a16="http://schemas.microsoft.com/office/drawing/2014/main" id="{7C6F5951-6F99-31A8-A5DE-3D747DC7FB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2" t="3929" r="8815" b="6220"/>
          <a:stretch/>
        </p:blipFill>
        <p:spPr>
          <a:xfrm>
            <a:off x="6138631" y="1996443"/>
            <a:ext cx="5680633" cy="307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D7983-6959-9F3B-ACB1-560275746B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5396" y="418378"/>
            <a:ext cx="11117164" cy="58746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CA" sz="2800" dirty="0"/>
              <a:t>SNR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DFC4A6-EBA8-AD74-FBFC-AB24A52C4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C1CCAF-DF25-407F-A18F-B6C648A5A675}" type="slidenum">
              <a:rPr lang="en-CA" smtClean="0"/>
              <a:t>13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AFAE3-E0B2-A0B0-5ADA-B49E9B40521E}"/>
              </a:ext>
            </a:extLst>
          </p:cNvPr>
          <p:cNvSpPr txBox="1"/>
          <p:nvPr/>
        </p:nvSpPr>
        <p:spPr>
          <a:xfrm>
            <a:off x="2850216" y="5194911"/>
            <a:ext cx="2447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SNR Window Selection</a:t>
            </a:r>
          </a:p>
          <a:p>
            <a:pPr algn="ctr"/>
            <a:r>
              <a:rPr lang="en-US" b="1" dirty="0"/>
              <a:t>10 windows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53E6EF-A901-B55B-ACC4-92E44DB73D0B}"/>
              </a:ext>
            </a:extLst>
          </p:cNvPr>
          <p:cNvSpPr txBox="1"/>
          <p:nvPr/>
        </p:nvSpPr>
        <p:spPr>
          <a:xfrm>
            <a:off x="8604702" y="5148745"/>
            <a:ext cx="1984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Result</a:t>
            </a:r>
          </a:p>
        </p:txBody>
      </p:sp>
      <p:pic>
        <p:nvPicPr>
          <p:cNvPr id="6" name="Picture 5" descr="A close-up of a round object&#10;&#10;Description automatically generated">
            <a:extLst>
              <a:ext uri="{FF2B5EF4-FFF2-40B4-BE49-F238E27FC236}">
                <a16:creationId xmlns:a16="http://schemas.microsoft.com/office/drawing/2014/main" id="{B0739F4E-CDAD-AC36-806D-F15F103A8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t="3602" r="8245" b="6219"/>
          <a:stretch/>
        </p:blipFill>
        <p:spPr>
          <a:xfrm>
            <a:off x="883761" y="1717289"/>
            <a:ext cx="5988861" cy="3225672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BD71B3D-DE2A-C4A0-828E-F5AD8386D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089002"/>
              </p:ext>
            </p:extLst>
          </p:nvPr>
        </p:nvGraphicFramePr>
        <p:xfrm>
          <a:off x="7805397" y="2007916"/>
          <a:ext cx="3214540" cy="2644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70">
                  <a:extLst>
                    <a:ext uri="{9D8B030D-6E8A-4147-A177-3AD203B41FA5}">
                      <a16:colId xmlns:a16="http://schemas.microsoft.com/office/drawing/2014/main" val="2453116913"/>
                    </a:ext>
                  </a:extLst>
                </a:gridCol>
                <a:gridCol w="1607270">
                  <a:extLst>
                    <a:ext uri="{9D8B030D-6E8A-4147-A177-3AD203B41FA5}">
                      <a16:colId xmlns:a16="http://schemas.microsoft.com/office/drawing/2014/main" val="3697322856"/>
                    </a:ext>
                  </a:extLst>
                </a:gridCol>
              </a:tblGrid>
              <a:tr h="389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SNR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937456"/>
                  </a:ext>
                </a:extLst>
              </a:tr>
              <a:tr h="4402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1D 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40.5892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281355"/>
                  </a:ext>
                </a:extLst>
              </a:tr>
              <a:tr h="6881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1D DP + 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47.5327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530"/>
                  </a:ext>
                </a:extLst>
              </a:tr>
              <a:tr h="4524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2D 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63.9497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88703"/>
                  </a:ext>
                </a:extLst>
              </a:tr>
              <a:tr h="6742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2D DP + 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66.4052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406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40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D7983-6959-9F3B-ACB1-560275746B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5396" y="418378"/>
            <a:ext cx="11117164" cy="58746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CA" sz="2800" dirty="0" err="1"/>
              <a:t>cnr</a:t>
            </a: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DFC4A6-EBA8-AD74-FBFC-AB24A52C4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C1CCAF-DF25-407F-A18F-B6C648A5A675}" type="slidenum">
              <a:rPr lang="en-CA" smtClean="0"/>
              <a:t>14</a:t>
            </a:fld>
            <a:endParaRPr lang="en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07341E-33F3-2498-0648-71369851EE0D}"/>
              </a:ext>
            </a:extLst>
          </p:cNvPr>
          <p:cNvGrpSpPr/>
          <p:nvPr/>
        </p:nvGrpSpPr>
        <p:grpSpPr>
          <a:xfrm>
            <a:off x="6249975" y="1527141"/>
            <a:ext cx="5052764" cy="3107083"/>
            <a:chOff x="6249974" y="1349947"/>
            <a:chExt cx="5421695" cy="32842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53E6EF-A901-B55B-ACC4-92E44DB73D0B}"/>
                </a:ext>
              </a:extLst>
            </p:cNvPr>
            <p:cNvSpPr txBox="1"/>
            <p:nvPr/>
          </p:nvSpPr>
          <p:spPr>
            <a:xfrm>
              <a:off x="7907400" y="4264893"/>
              <a:ext cx="198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CNR Compression</a:t>
              </a:r>
            </a:p>
          </p:txBody>
        </p:sp>
        <p:pic>
          <p:nvPicPr>
            <p:cNvPr id="5" name="Picture 4" descr="A graph with different colored lines&#10;&#10;Description automatically generated">
              <a:extLst>
                <a:ext uri="{FF2B5EF4-FFF2-40B4-BE49-F238E27FC236}">
                  <a16:creationId xmlns:a16="http://schemas.microsoft.com/office/drawing/2014/main" id="{8FC0AB1F-278F-220A-1EE8-68D80DD05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15" t="5237" r="8816" b="4582"/>
            <a:stretch/>
          </p:blipFill>
          <p:spPr>
            <a:xfrm>
              <a:off x="6249974" y="1349947"/>
              <a:ext cx="5421695" cy="291494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9C871C-DC3A-6C23-C429-8DE86605ABC0}"/>
              </a:ext>
            </a:extLst>
          </p:cNvPr>
          <p:cNvGrpSpPr/>
          <p:nvPr/>
        </p:nvGrpSpPr>
        <p:grpSpPr>
          <a:xfrm>
            <a:off x="922442" y="1414021"/>
            <a:ext cx="4799627" cy="3836709"/>
            <a:chOff x="366262" y="1952924"/>
            <a:chExt cx="5543193" cy="39805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FAFAE3-E0B2-A0B0-5ADA-B49E9B40521E}"/>
                </a:ext>
              </a:extLst>
            </p:cNvPr>
            <p:cNvSpPr txBox="1"/>
            <p:nvPr/>
          </p:nvSpPr>
          <p:spPr>
            <a:xfrm>
              <a:off x="836588" y="5010134"/>
              <a:ext cx="42898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CNR Target Window &amp; Background Window Selection</a:t>
              </a:r>
            </a:p>
            <a:p>
              <a:pPr algn="ctr"/>
              <a:r>
                <a:rPr lang="en-US" b="1" dirty="0"/>
                <a:t>36 windows</a:t>
              </a:r>
            </a:p>
          </p:txBody>
        </p:sp>
        <p:pic>
          <p:nvPicPr>
            <p:cNvPr id="11" name="Picture 10" descr="A close-up of a ultrasound&#10;&#10;Description automatically generated">
              <a:extLst>
                <a:ext uri="{FF2B5EF4-FFF2-40B4-BE49-F238E27FC236}">
                  <a16:creationId xmlns:a16="http://schemas.microsoft.com/office/drawing/2014/main" id="{56536A77-0000-4135-F59A-A0A83B17A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94" t="3865" r="8245" b="7258"/>
            <a:stretch/>
          </p:blipFill>
          <p:spPr>
            <a:xfrm>
              <a:off x="366262" y="1952924"/>
              <a:ext cx="5543193" cy="2971497"/>
            </a:xfrm>
            <a:prstGeom prst="rect">
              <a:avLst/>
            </a:prstGeom>
          </p:spPr>
        </p:pic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92E63B3-4366-6563-CA96-AF65729051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619112"/>
              </p:ext>
            </p:extLst>
          </p:nvPr>
        </p:nvGraphicFramePr>
        <p:xfrm>
          <a:off x="1820406" y="569794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025965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7796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74554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02393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1D 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1D DP + 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2D 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2D DP + 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433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2.2169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01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645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D7983-6959-9F3B-ACB1-560275746B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5396" y="418378"/>
            <a:ext cx="11117164" cy="58746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CA" sz="2800" dirty="0"/>
              <a:t>3-D Visualization of 2-D strain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DFC4A6-EBA8-AD74-FBFC-AB24A52C4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C1CCAF-DF25-407F-A18F-B6C648A5A675}" type="slidenum">
              <a:rPr lang="en-CA" smtClean="0"/>
              <a:t>15</a:t>
            </a:fld>
            <a:endParaRPr lang="en-CA"/>
          </a:p>
        </p:txBody>
      </p:sp>
      <p:pic>
        <p:nvPicPr>
          <p:cNvPr id="6" name="Picture 5" descr="A graph showing a black hole&#10;&#10;Description automatically generated">
            <a:extLst>
              <a:ext uri="{FF2B5EF4-FFF2-40B4-BE49-F238E27FC236}">
                <a16:creationId xmlns:a16="http://schemas.microsoft.com/office/drawing/2014/main" id="{5AD01AC3-CC00-759E-775F-F026F0262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630" y="1066842"/>
            <a:ext cx="7445365" cy="558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05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73E03-82C3-7D54-839C-9F0173F9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 anchor="b">
            <a:normAutofit/>
          </a:bodyPr>
          <a:lstStyle/>
          <a:p>
            <a:r>
              <a:rPr lang="en-CA" dirty="0"/>
              <a:t>Our challenges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FD633-160A-CB20-A884-77422B27DF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CA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F71D2-FA61-AD03-167B-6FC387E78D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CC1CCAF-DF25-407F-A18F-B6C648A5A675}" type="slidenum">
              <a:rPr lang="en-CA" smtClean="0"/>
              <a:pPr>
                <a:spcAft>
                  <a:spcPts val="600"/>
                </a:spcAft>
              </a:pPr>
              <a:t>16</a:t>
            </a:fld>
            <a:endParaRPr lang="en-CA"/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14CC896E-B256-ECDD-8A89-7A3C7021D1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6413411"/>
              </p:ext>
            </p:extLst>
          </p:nvPr>
        </p:nvGraphicFramePr>
        <p:xfrm>
          <a:off x="593727" y="1591703"/>
          <a:ext cx="11002962" cy="4764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8216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73E03-82C3-7D54-839C-9F0173F9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1135465"/>
            <a:ext cx="4691974" cy="1777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kern="1200" cap="all" spc="300" baseline="0" dirty="0">
                <a:latin typeface="+mj-lt"/>
                <a:ea typeface="+mj-ea"/>
                <a:cs typeface="+mj-cs"/>
              </a:rPr>
              <a:t>Reference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64A2F3-3743-00A9-A799-E7D1CB10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6" r="22523" b="1"/>
          <a:stretch/>
        </p:blipFill>
        <p:spPr>
          <a:xfrm>
            <a:off x="20" y="10"/>
            <a:ext cx="6095980" cy="686791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effectLst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FD633-160A-CB20-A884-77422B27D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CA" kern="1200"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F71D2-FA61-AD03-167B-6FC387E7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CC1CCAF-DF25-407F-A18F-B6C648A5A675}" type="slidenum">
              <a:rPr lang="en-CA" smtClean="0"/>
              <a:pPr>
                <a:spcAft>
                  <a:spcPts val="600"/>
                </a:spcAft>
              </a:pPr>
              <a:t>17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C70A13-6492-8E02-3817-601AD588F8F2}"/>
              </a:ext>
            </a:extLst>
          </p:cNvPr>
          <p:cNvSpPr txBox="1"/>
          <p:nvPr/>
        </p:nvSpPr>
        <p:spPr>
          <a:xfrm>
            <a:off x="5590095" y="1965737"/>
            <a:ext cx="6095980" cy="3756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https://users.encs.concordia.ca/~hrivaz/Ultrasound_Elastography/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1600" b="0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Ultrasound Elastography: A Dynamic Programming Approach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Hassan </a:t>
            </a:r>
            <a:r>
              <a:rPr lang="en-US" sz="1600" b="0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Rivaz</a:t>
            </a:r>
            <a:r>
              <a:rPr lang="en-US" sz="1600" b="0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*, Emad </a:t>
            </a:r>
            <a:r>
              <a:rPr lang="en-US" sz="1600" b="0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Boctor</a:t>
            </a:r>
            <a:r>
              <a:rPr lang="en-US" sz="1600" b="0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Pezhman</a:t>
            </a:r>
            <a:r>
              <a:rPr lang="en-US" sz="1600" b="0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Foroughi, Richard </a:t>
            </a:r>
            <a:r>
              <a:rPr lang="en-US" sz="1600" b="0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Zellars</a:t>
            </a:r>
            <a:r>
              <a:rPr lang="en-US" sz="1600" b="0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Gabor </a:t>
            </a:r>
            <a:r>
              <a:rPr lang="en-US" sz="1600" b="0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Fichtinger</a:t>
            </a:r>
            <a:r>
              <a:rPr lang="en-US" sz="1600" b="0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Gregory Hager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 H. </a:t>
            </a:r>
            <a:r>
              <a:rPr lang="en-US" sz="1600" b="0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Rivaz</a:t>
            </a:r>
            <a:r>
              <a:rPr lang="en-US" sz="1600" b="0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Boctor</a:t>
            </a:r>
            <a:r>
              <a:rPr lang="en-US" sz="1600" b="0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E., Choti, M., Hager, G., Real-Time Regularized Ultrasound Elastography, IEEE Trans. Medical Imaging, April 2011, vol. 30 pp 928-945 </a:t>
            </a:r>
          </a:p>
        </p:txBody>
      </p:sp>
    </p:spTree>
    <p:extLst>
      <p:ext uri="{BB962C8B-B14F-4D97-AF65-F5344CB8AC3E}">
        <p14:creationId xmlns:p14="http://schemas.microsoft.com/office/powerpoint/2010/main" val="848087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AF3A72-819F-5150-C2B7-039928800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95" b="4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effectLst/>
        </p:spPr>
      </p:pic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465F1D6-FD82-35AB-E556-923A4757FC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2332" y="3018511"/>
            <a:ext cx="6627336" cy="820978"/>
          </a:xfrm>
        </p:spPr>
        <p:txBody>
          <a:bodyPr/>
          <a:lstStyle/>
          <a:p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4597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E918A78A-3E2D-7011-A85E-1ED2DE1A9EF7}"/>
              </a:ext>
            </a:extLst>
          </p:cNvPr>
          <p:cNvSpPr txBox="1">
            <a:spLocks/>
          </p:cNvSpPr>
          <p:nvPr/>
        </p:nvSpPr>
        <p:spPr>
          <a:xfrm>
            <a:off x="594519" y="136525"/>
            <a:ext cx="11002962" cy="14551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cap="all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D83C8-A91A-DF57-6E3E-DC77069C1F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CC1CCAF-DF25-407F-A18F-B6C648A5A675}" type="slidenum">
              <a:rPr lang="en-CA" smtClean="0"/>
              <a:pPr>
                <a:spcAft>
                  <a:spcPts val="600"/>
                </a:spcAft>
              </a:pPr>
              <a:t>2</a:t>
            </a:fld>
            <a:endParaRPr lang="en-CA" dirty="0"/>
          </a:p>
        </p:txBody>
      </p:sp>
      <p:graphicFrame>
        <p:nvGraphicFramePr>
          <p:cNvPr id="18" name="Text Placeholder 4">
            <a:extLst>
              <a:ext uri="{FF2B5EF4-FFF2-40B4-BE49-F238E27FC236}">
                <a16:creationId xmlns:a16="http://schemas.microsoft.com/office/drawing/2014/main" id="{61D5E216-679C-D71C-BA08-2861A9BAB1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0032399"/>
              </p:ext>
            </p:extLst>
          </p:nvPr>
        </p:nvGraphicFramePr>
        <p:xfrm>
          <a:off x="594519" y="1591703"/>
          <a:ext cx="11002962" cy="4764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8284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an of a human brain in a neurology clinic">
            <a:extLst>
              <a:ext uri="{FF2B5EF4-FFF2-40B4-BE49-F238E27FC236}">
                <a16:creationId xmlns:a16="http://schemas.microsoft.com/office/drawing/2014/main" id="{4DD7006A-8276-7E45-F67F-9FC65F9E2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64"/>
          <a:stretch/>
        </p:blipFill>
        <p:spPr>
          <a:xfrm>
            <a:off x="20" y="10"/>
            <a:ext cx="5416530" cy="6857990"/>
          </a:xfrm>
          <a:prstGeom prst="rect">
            <a:avLst/>
          </a:prstGeom>
          <a:noFill/>
          <a:effectLst/>
        </p:spPr>
      </p:pic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2FF7A9F-ADB2-5DC1-7901-2D5514B9BE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6192" y="136525"/>
            <a:ext cx="5672951" cy="607175"/>
          </a:xfrm>
        </p:spPr>
        <p:txBody>
          <a:bodyPr/>
          <a:lstStyle/>
          <a:p>
            <a:r>
              <a:rPr kumimoji="0" lang="en-US" sz="32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Introduction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E26298-80A5-CDE0-5AB7-6508AB67FE8F}"/>
              </a:ext>
            </a:extLst>
          </p:cNvPr>
          <p:cNvSpPr txBox="1"/>
          <p:nvPr/>
        </p:nvSpPr>
        <p:spPr>
          <a:xfrm>
            <a:off x="5596842" y="856821"/>
            <a:ext cx="5672951" cy="4450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dirty="0"/>
              <a:t>Overview of Elastography using ultrasound images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0F0F0F"/>
                </a:solidFill>
                <a:latin typeface="Söhne"/>
              </a:rPr>
              <a:t>Elastography is a technique that measures the elasticity or stiffness of tissues to assess and diagnose various conditions.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0F0F"/>
                </a:solidFill>
                <a:latin typeface="Söhne"/>
              </a:rPr>
              <a:t>liver fibrosis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0F0F"/>
                </a:solidFill>
                <a:latin typeface="Söhne"/>
              </a:rPr>
              <a:t>breast tumors,…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0F0F0F"/>
              </a:solidFill>
              <a:latin typeface="Söhne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00" dirty="0">
              <a:solidFill>
                <a:srgbClr val="0F0F0F"/>
              </a:solidFill>
              <a:latin typeface="Söhne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Challenges in Elastography 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Signal decorrelation between precompression and </a:t>
            </a:r>
            <a:r>
              <a:rPr lang="en-US" b="0" i="0" dirty="0" err="1">
                <a:solidFill>
                  <a:srgbClr val="0F0F0F"/>
                </a:solidFill>
                <a:effectLst/>
                <a:latin typeface="Söhne"/>
              </a:rPr>
              <a:t>postcompression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 images 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effectLst/>
                <a:latin typeface="Söhne"/>
              </a:rPr>
              <a:t>Displacement estimation requires large windows accuracy for RF data.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Söhne"/>
              </a:rPr>
              <a:t>      Variance reduction 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b="0" i="0" dirty="0">
                <a:effectLst/>
                <a:latin typeface="Söhne"/>
              </a:rPr>
              <a:t>      Compression tolerance limit</a:t>
            </a:r>
          </a:p>
          <a:p>
            <a:endParaRPr lang="en-US" sz="10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  Computationally expensive and unsuitable for real-time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300" kern="1200" cap="all" spc="30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B953C1-4015-6EC5-69A8-619002A8A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CC1CCAF-DF25-407F-A18F-B6C648A5A675}" type="slidenum">
              <a:rPr lang="en-CA" smtClean="0"/>
              <a:pPr>
                <a:spcAft>
                  <a:spcPts val="600"/>
                </a:spcAft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0204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BC4290-5B6A-C766-A1C3-27677F11F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8" t="521" r="11400" b="-2262"/>
          <a:stretch/>
        </p:blipFill>
        <p:spPr>
          <a:xfrm>
            <a:off x="6541213" y="2572674"/>
            <a:ext cx="5018485" cy="3443592"/>
          </a:xfrm>
          <a:prstGeom prst="rect">
            <a:avLst/>
          </a:prstGeom>
          <a:noFill/>
          <a:effectLst/>
        </p:spPr>
      </p:pic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2FF7A9F-ADB2-5DC1-7901-2D5514B9BE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880" y="136525"/>
            <a:ext cx="11887337" cy="56386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3200" b="1" spc="0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Objective</a:t>
            </a:r>
            <a:r>
              <a:rPr lang="en-US" b="1" kern="1200" cap="all" spc="300" baseline="0" dirty="0">
                <a:latin typeface="+mn-lt"/>
                <a:ea typeface="+mn-ea"/>
                <a:cs typeface="+mn-cs"/>
              </a:rPr>
              <a:t> </a:t>
            </a:r>
            <a:endParaRPr lang="en-US" kern="1200" cap="all" spc="30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A01DC-0C9A-DDA2-70C6-050C40AC6210}"/>
              </a:ext>
            </a:extLst>
          </p:cNvPr>
          <p:cNvSpPr txBox="1"/>
          <p:nvPr/>
        </p:nvSpPr>
        <p:spPr>
          <a:xfrm>
            <a:off x="351952" y="1118992"/>
            <a:ext cx="6491592" cy="5349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b="0" i="0" kern="1200" dirty="0">
                <a:effectLst/>
                <a:latin typeface="+mn-lt"/>
                <a:ea typeface="+mn-ea"/>
                <a:cs typeface="+mn-cs"/>
              </a:rPr>
              <a:t>In this project we use dynamic programming to calculate strain </a:t>
            </a:r>
            <a:r>
              <a:rPr lang="en-US" kern="1200" dirty="0">
                <a:latin typeface="+mn-lt"/>
                <a:ea typeface="+mn-ea"/>
                <a:cs typeface="+mn-cs"/>
              </a:rPr>
              <a:t>images of the tissues </a:t>
            </a:r>
            <a:r>
              <a:rPr lang="en-US" b="0" i="0" kern="1200" dirty="0">
                <a:effectLst/>
                <a:latin typeface="+mn-lt"/>
                <a:ea typeface="+mn-ea"/>
                <a:cs typeface="+mn-cs"/>
              </a:rPr>
              <a:t>in real time applications.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kern="1200" dirty="0">
              <a:latin typeface="+mn-lt"/>
              <a:ea typeface="+mn-ea"/>
              <a:cs typeface="+mn-cs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kern="1200" dirty="0">
              <a:latin typeface="+mn-lt"/>
              <a:ea typeface="+mn-ea"/>
              <a:cs typeface="+mn-cs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latin typeface="+mn-lt"/>
                <a:ea typeface="+mn-ea"/>
                <a:cs typeface="+mn-cs"/>
              </a:rPr>
              <a:t>Dynamic Programming (DP): 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b="0" i="0" kern="1200" dirty="0">
                <a:effectLst/>
                <a:latin typeface="+mn-lt"/>
                <a:ea typeface="+mn-ea"/>
                <a:cs typeface="+mn-cs"/>
              </a:rPr>
              <a:t>An optimization algorithm that breaks down complex problems 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into smaller overlapping subproblems, solving each subproblem only once and storing its solution for future reference,</a:t>
            </a:r>
            <a:r>
              <a:rPr lang="en-US" b="0" i="0" kern="1200" dirty="0">
                <a:effectLst/>
                <a:latin typeface="+mn-lt"/>
                <a:ea typeface="+mn-ea"/>
                <a:cs typeface="+mn-cs"/>
              </a:rPr>
              <a:t> making decisions iteratively to efficiently optimize a cost function.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sz="15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B953C1-4015-6EC5-69A8-619002A8A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CC1CCAF-DF25-407F-A18F-B6C648A5A675}" type="slidenum">
              <a:rPr lang="en-CA" smtClean="0"/>
              <a:pPr>
                <a:spcAft>
                  <a:spcPts val="600"/>
                </a:spcAft>
              </a:pPr>
              <a:t>4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3F8B27-39D5-E2E8-9CEA-697A6924BB32}"/>
              </a:ext>
            </a:extLst>
          </p:cNvPr>
          <p:cNvSpPr txBox="1"/>
          <p:nvPr/>
        </p:nvSpPr>
        <p:spPr>
          <a:xfrm>
            <a:off x="351952" y="4410550"/>
            <a:ext cx="507788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Memozing</a:t>
            </a:r>
            <a:r>
              <a:rPr lang="en-US" dirty="0"/>
              <a:t>:</a:t>
            </a:r>
          </a:p>
          <a:p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Useful in problems with overlapping subproblems, where the same subproblems are solved multiple times. By memorizing solutions, DP avoids redundant work and significantly improves the efficiency of the algorithm.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26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335ACD6-619A-13C2-7F54-8F1963B42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5284" y="356860"/>
            <a:ext cx="11454108" cy="557912"/>
          </a:xfrm>
        </p:spPr>
        <p:txBody>
          <a:bodyPr/>
          <a:lstStyle/>
          <a:p>
            <a:r>
              <a:rPr lang="en-CA" sz="2800"/>
              <a:t>Methodology </a:t>
            </a: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1917B9-9754-7077-05DD-B4EB2FEA7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C1CCAF-DF25-407F-A18F-B6C648A5A675}" type="slidenum">
              <a:rPr lang="en-CA" smtClean="0"/>
              <a:t>5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49CCF-FA38-6C1A-DD7E-7044A3F5711A}"/>
              </a:ext>
            </a:extLst>
          </p:cNvPr>
          <p:cNvSpPr txBox="1"/>
          <p:nvPr/>
        </p:nvSpPr>
        <p:spPr>
          <a:xfrm>
            <a:off x="363370" y="1124686"/>
            <a:ext cx="9403193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b="1" dirty="0">
                <a:solidFill>
                  <a:srgbClr val="0F0F0F"/>
                </a:solidFill>
                <a:latin typeface="Söhne"/>
              </a:rPr>
              <a:t>Calculate Displacement Map 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0F0F0F"/>
                </a:solidFill>
                <a:latin typeface="Söhne"/>
              </a:rPr>
              <a:t>Displacement maps track the movement of pixels between images captured before and after tissue compression. Calculate displacement map by optimizing cost function using DP.  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0F0F0F"/>
              </a:solidFill>
              <a:latin typeface="Söhne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rgbClr val="0F0F0F"/>
                </a:solidFill>
                <a:latin typeface="Söhne"/>
              </a:rPr>
              <a:t>2.    Generate Strain Images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0F0F0F"/>
                </a:solidFill>
                <a:latin typeface="Söhne"/>
              </a:rPr>
              <a:t>Strain images, calculated from these displacement maps, provide insights into the deformation of soft tissues.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0F0F0F"/>
                </a:solidFill>
                <a:latin typeface="Söhne"/>
              </a:rPr>
              <a:t>Calculate strain images based on LSQ method [1]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0F0F0F"/>
              </a:solidFill>
              <a:latin typeface="Söhne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rgbClr val="0F0F0F"/>
                </a:solidFill>
                <a:latin typeface="Söhne"/>
              </a:rPr>
              <a:t>3.    Results from 1D and 2D: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0F0F0F"/>
                </a:solidFill>
                <a:latin typeface="Söhne"/>
              </a:rPr>
              <a:t>Obtain results from both 1D and 2D elastography techniques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0F0F0F"/>
              </a:solidFill>
              <a:latin typeface="Söhne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rgbClr val="0F0F0F"/>
                </a:solidFill>
                <a:latin typeface="Söhne"/>
              </a:rPr>
              <a:t>4.    Comparison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0F0F0F"/>
                </a:solidFill>
                <a:latin typeface="Söhne"/>
              </a:rPr>
              <a:t>Compare the results obtained from the displacement map and strain images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0F0F0F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21148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335ACD6-619A-13C2-7F54-8F1963B42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5284" y="356860"/>
            <a:ext cx="11454108" cy="557912"/>
          </a:xfrm>
        </p:spPr>
        <p:txBody>
          <a:bodyPr/>
          <a:lstStyle/>
          <a:p>
            <a:r>
              <a:rPr lang="en-CA" sz="2800" dirty="0"/>
              <a:t>One-Dimensional displacement method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1917B9-9754-7077-05DD-B4EB2FEA7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C1CCAF-DF25-407F-A18F-B6C648A5A675}" type="slidenum">
              <a:rPr lang="en-CA" smtClean="0"/>
              <a:t>6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49CCF-FA38-6C1A-DD7E-7044A3F5711A}"/>
              </a:ext>
            </a:extLst>
          </p:cNvPr>
          <p:cNvSpPr txBox="1"/>
          <p:nvPr/>
        </p:nvSpPr>
        <p:spPr>
          <a:xfrm>
            <a:off x="540381" y="1306268"/>
            <a:ext cx="1067114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1D displacement: </a:t>
            </a:r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F0F0F"/>
                </a:solidFill>
                <a:latin typeface="Söhne"/>
              </a:rPr>
              <a:t>A</a:t>
            </a:r>
            <a:r>
              <a:rPr lang="en-US" sz="2000" b="0" i="0" dirty="0">
                <a:solidFill>
                  <a:srgbClr val="0F0F0F"/>
                </a:solidFill>
                <a:effectLst/>
                <a:latin typeface="Söhne"/>
              </a:rPr>
              <a:t>nalyzing echo signals before and after compression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F0F0F"/>
                </a:solidFill>
                <a:effectLst/>
                <a:latin typeface="Söhne"/>
              </a:rPr>
              <a:t>calculating the displacement of each pixels along axial directions</a:t>
            </a:r>
          </a:p>
          <a:p>
            <a:r>
              <a:rPr lang="en-US" sz="2000" b="0" i="0" dirty="0">
                <a:solidFill>
                  <a:srgbClr val="0F0F0F"/>
                </a:solidFill>
                <a:effectLst/>
                <a:latin typeface="Söhne"/>
              </a:rPr>
              <a:t>            - considering precompression and </a:t>
            </a:r>
            <a:r>
              <a:rPr lang="en-US" sz="2000" b="0" i="0" dirty="0" err="1">
                <a:solidFill>
                  <a:srgbClr val="0F0F0F"/>
                </a:solidFill>
                <a:effectLst/>
                <a:latin typeface="Söhne"/>
              </a:rPr>
              <a:t>postcompression</a:t>
            </a:r>
            <a:r>
              <a:rPr lang="en-US" sz="2000" b="0" i="0" dirty="0">
                <a:solidFill>
                  <a:srgbClr val="0F0F0F"/>
                </a:solidFill>
                <a:effectLst/>
                <a:latin typeface="Söhne"/>
              </a:rPr>
              <a:t> image </a:t>
            </a:r>
          </a:p>
          <a:p>
            <a:r>
              <a:rPr lang="en-US" sz="2000" dirty="0">
                <a:solidFill>
                  <a:srgbClr val="0F0F0F"/>
                </a:solidFill>
                <a:latin typeface="Söhne"/>
              </a:rPr>
              <a:t>            - minimizing the cost function </a:t>
            </a:r>
          </a:p>
          <a:p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Cost function: </a:t>
            </a:r>
          </a:p>
          <a:p>
            <a:endParaRPr lang="en-US" sz="2000" b="1" dirty="0"/>
          </a:p>
          <a:p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Memoized</a:t>
            </a: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: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C0AA4-63CE-2F65-CFBD-37D392B46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592" y="2019169"/>
            <a:ext cx="3340677" cy="30369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57AD17-0707-7A5A-47B7-3C99959325C7}"/>
                  </a:ext>
                </a:extLst>
              </p:cNvPr>
              <p:cNvSpPr txBox="1"/>
              <p:nvPr/>
            </p:nvSpPr>
            <p:spPr>
              <a:xfrm>
                <a:off x="4649397" y="4512684"/>
                <a:ext cx="334067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57AD17-0707-7A5A-47B7-3C9995932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397" y="4512684"/>
                <a:ext cx="3340677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952E-9375-4A60-2F79-64A65CDEA396}"/>
                  </a:ext>
                </a:extLst>
              </p:cNvPr>
              <p:cNvSpPr txBox="1"/>
              <p:nvPr/>
            </p:nvSpPr>
            <p:spPr>
              <a:xfrm>
                <a:off x="1281862" y="3894155"/>
                <a:ext cx="6457858" cy="337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952E-9375-4A60-2F79-64A65CDEA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862" y="3894155"/>
                <a:ext cx="6457858" cy="337593"/>
              </a:xfrm>
              <a:prstGeom prst="rect">
                <a:avLst/>
              </a:prstGeom>
              <a:blipFill>
                <a:blip r:embed="rId4"/>
                <a:stretch>
                  <a:fillRect l="-377" r="-943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1059D2-F174-B144-E397-9007C5C4083F}"/>
                  </a:ext>
                </a:extLst>
              </p:cNvPr>
              <p:cNvSpPr txBox="1"/>
              <p:nvPr/>
            </p:nvSpPr>
            <p:spPr>
              <a:xfrm>
                <a:off x="1281862" y="4512684"/>
                <a:ext cx="2511265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1059D2-F174-B144-E397-9007C5C40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862" y="4512684"/>
                <a:ext cx="2511265" cy="281937"/>
              </a:xfrm>
              <a:prstGeom prst="rect">
                <a:avLst/>
              </a:prstGeom>
              <a:blipFill>
                <a:blip r:embed="rId5"/>
                <a:stretch>
                  <a:fillRect l="-3155" t="-4255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827B30-6B51-F677-118C-E0DF3F525C44}"/>
                  </a:ext>
                </a:extLst>
              </p:cNvPr>
              <p:cNvSpPr txBox="1"/>
              <p:nvPr/>
            </p:nvSpPr>
            <p:spPr>
              <a:xfrm>
                <a:off x="1816608" y="5495620"/>
                <a:ext cx="6096000" cy="396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)= arg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827B30-6B51-F677-118C-E0DF3F525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5495620"/>
                <a:ext cx="6096000" cy="396519"/>
              </a:xfrm>
              <a:prstGeom prst="rect">
                <a:avLst/>
              </a:prstGeom>
              <a:blipFill>
                <a:blip r:embed="rId6"/>
                <a:stretch>
                  <a:fillRect t="-7692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415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335ACD6-619A-13C2-7F54-8F1963B42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5284" y="356860"/>
            <a:ext cx="11454108" cy="557912"/>
          </a:xfrm>
        </p:spPr>
        <p:txBody>
          <a:bodyPr/>
          <a:lstStyle/>
          <a:p>
            <a:r>
              <a:rPr lang="en-CA" sz="2800" dirty="0"/>
              <a:t>two-Dimensional displacement method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1917B9-9754-7077-05DD-B4EB2FEA7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C1CCAF-DF25-407F-A18F-B6C648A5A675}" type="slidenum">
              <a:rPr lang="en-CA" smtClean="0"/>
              <a:t>7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49CCF-FA38-6C1A-DD7E-7044A3F5711A}"/>
              </a:ext>
            </a:extLst>
          </p:cNvPr>
          <p:cNvSpPr txBox="1"/>
          <p:nvPr/>
        </p:nvSpPr>
        <p:spPr>
          <a:xfrm>
            <a:off x="455540" y="1315982"/>
            <a:ext cx="106711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2D Displacement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F0F0F"/>
                </a:solidFill>
                <a:latin typeface="Söhne"/>
              </a:rPr>
              <a:t> Calculate each pixel’s displacements in both </a:t>
            </a:r>
            <a:r>
              <a:rPr lang="en-US" sz="2000" u="sng" dirty="0">
                <a:solidFill>
                  <a:srgbClr val="0F0F0F"/>
                </a:solidFill>
                <a:latin typeface="Söhne"/>
              </a:rPr>
              <a:t>axial</a:t>
            </a:r>
            <a:r>
              <a:rPr lang="en-US" sz="2000" dirty="0">
                <a:solidFill>
                  <a:srgbClr val="0F0F0F"/>
                </a:solidFill>
                <a:latin typeface="Söhne"/>
              </a:rPr>
              <a:t> and </a:t>
            </a:r>
            <a:r>
              <a:rPr lang="en-US" sz="2000" u="sng" dirty="0">
                <a:solidFill>
                  <a:srgbClr val="0F0F0F"/>
                </a:solidFill>
                <a:latin typeface="Söhne"/>
              </a:rPr>
              <a:t>lateral</a:t>
            </a:r>
            <a:r>
              <a:rPr lang="en-US" sz="2000" dirty="0">
                <a:solidFill>
                  <a:srgbClr val="0F0F0F"/>
                </a:solidFill>
                <a:latin typeface="Söhne"/>
              </a:rPr>
              <a:t> dimensions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F0F0F"/>
                </a:solidFill>
                <a:latin typeface="Söhne"/>
              </a:rPr>
              <a:t>All the displacement and smoothness and cost function change accordingly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F0F0F"/>
              </a:solidFill>
              <a:latin typeface="Söhne"/>
            </a:endParaRPr>
          </a:p>
          <a:p>
            <a:endParaRPr lang="en-US" sz="2000" dirty="0">
              <a:solidFill>
                <a:srgbClr val="0F0F0F"/>
              </a:solidFill>
              <a:latin typeface="Söhne"/>
            </a:endParaRPr>
          </a:p>
          <a:p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Cost function: </a:t>
            </a:r>
          </a:p>
          <a:p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E32E14-3AD6-46C5-089E-F0206B222EA7}"/>
                  </a:ext>
                </a:extLst>
              </p:cNvPr>
              <p:cNvSpPr txBox="1"/>
              <p:nvPr/>
            </p:nvSpPr>
            <p:spPr>
              <a:xfrm>
                <a:off x="1627321" y="4132401"/>
                <a:ext cx="8762110" cy="5610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mr>
                    </m:m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E32E14-3AD6-46C5-089E-F0206B222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1" y="4132401"/>
                <a:ext cx="8762110" cy="561051"/>
              </a:xfrm>
              <a:prstGeom prst="rect">
                <a:avLst/>
              </a:prstGeom>
              <a:blipFill>
                <a:blip r:embed="rId2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BDF87-7A39-A9CE-79D6-C421962876DB}"/>
                  </a:ext>
                </a:extLst>
              </p:cNvPr>
              <p:cNvSpPr txBox="1"/>
              <p:nvPr/>
            </p:nvSpPr>
            <p:spPr>
              <a:xfrm>
                <a:off x="1502100" y="4856513"/>
                <a:ext cx="4404668" cy="3688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BDF87-7A39-A9CE-79D6-C42196287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100" y="4856513"/>
                <a:ext cx="4404668" cy="368819"/>
              </a:xfrm>
              <a:prstGeom prst="rect">
                <a:avLst/>
              </a:prstGeom>
              <a:blipFill>
                <a:blip r:embed="rId3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B3A56-91E9-D7D1-0B23-C5F324773AB8}"/>
                  </a:ext>
                </a:extLst>
              </p:cNvPr>
              <p:cNvSpPr txBox="1"/>
              <p:nvPr/>
            </p:nvSpPr>
            <p:spPr>
              <a:xfrm>
                <a:off x="1627321" y="5542018"/>
                <a:ext cx="5165901" cy="331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B3A56-91E9-D7D1-0B23-C5F32477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1" y="5542018"/>
                <a:ext cx="5165901" cy="331629"/>
              </a:xfrm>
              <a:prstGeom prst="rect">
                <a:avLst/>
              </a:prstGeom>
              <a:blipFill>
                <a:blip r:embed="rId4"/>
                <a:stretch>
                  <a:fillRect l="-826" r="-23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347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335ACD6-619A-13C2-7F54-8F1963B42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5284" y="356860"/>
            <a:ext cx="11454108" cy="557912"/>
          </a:xfrm>
        </p:spPr>
        <p:txBody>
          <a:bodyPr/>
          <a:lstStyle/>
          <a:p>
            <a:r>
              <a:rPr lang="en-CA" sz="2800" dirty="0"/>
              <a:t>Experiment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1917B9-9754-7077-05DD-B4EB2FEA7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C1CCAF-DF25-407F-A18F-B6C648A5A675}" type="slidenum">
              <a:rPr lang="en-CA" smtClean="0"/>
              <a:t>8</a:t>
            </a:fld>
            <a:endParaRPr lang="en-CA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62662B-8BC1-928F-0B1B-0B5EB0EC087A}"/>
              </a:ext>
            </a:extLst>
          </p:cNvPr>
          <p:cNvGrpSpPr/>
          <p:nvPr/>
        </p:nvGrpSpPr>
        <p:grpSpPr>
          <a:xfrm>
            <a:off x="568668" y="2578388"/>
            <a:ext cx="11040278" cy="3265428"/>
            <a:chOff x="747774" y="1667893"/>
            <a:chExt cx="11040278" cy="3265428"/>
          </a:xfrm>
        </p:grpSpPr>
        <p:pic>
          <p:nvPicPr>
            <p:cNvPr id="5" name="Picture 4" descr="A close-up of a television screen&#10;&#10;Description automatically generated">
              <a:extLst>
                <a:ext uri="{FF2B5EF4-FFF2-40B4-BE49-F238E27FC236}">
                  <a16:creationId xmlns:a16="http://schemas.microsoft.com/office/drawing/2014/main" id="{159396ED-0263-E1DB-425F-7525D888E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12" t="6546" r="8884" b="8347"/>
            <a:stretch/>
          </p:blipFill>
          <p:spPr>
            <a:xfrm>
              <a:off x="747774" y="1705601"/>
              <a:ext cx="5159549" cy="264592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A38FB0-179B-B4D6-BE76-C2BA0E0E9FF7}"/>
                </a:ext>
              </a:extLst>
            </p:cNvPr>
            <p:cNvSpPr txBox="1"/>
            <p:nvPr/>
          </p:nvSpPr>
          <p:spPr>
            <a:xfrm>
              <a:off x="1402881" y="4402679"/>
              <a:ext cx="3942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RF Data Before Compression </a:t>
              </a:r>
            </a:p>
          </p:txBody>
        </p:sp>
        <p:pic>
          <p:nvPicPr>
            <p:cNvPr id="11" name="Picture 10" descr="A close-up of a television screen&#10;&#10;Description automatically generated">
              <a:extLst>
                <a:ext uri="{FF2B5EF4-FFF2-40B4-BE49-F238E27FC236}">
                  <a16:creationId xmlns:a16="http://schemas.microsoft.com/office/drawing/2014/main" id="{0DBE1965-E865-EC51-EC4C-4FFA0B121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93" t="5729" r="8644" b="7364"/>
            <a:stretch/>
          </p:blipFill>
          <p:spPr>
            <a:xfrm>
              <a:off x="6399697" y="1667893"/>
              <a:ext cx="5388355" cy="281615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CDF1A1-FC05-8BAA-9A87-152E56E2E3DD}"/>
                </a:ext>
              </a:extLst>
            </p:cNvPr>
            <p:cNvSpPr txBox="1"/>
            <p:nvPr/>
          </p:nvSpPr>
          <p:spPr>
            <a:xfrm>
              <a:off x="7299973" y="4471656"/>
              <a:ext cx="35878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RF Data After Compression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F3540FF-0F62-09C3-2153-AC54FEF3D3BE}"/>
              </a:ext>
            </a:extLst>
          </p:cNvPr>
          <p:cNvSpPr txBox="1"/>
          <p:nvPr/>
        </p:nvSpPr>
        <p:spPr>
          <a:xfrm>
            <a:off x="295283" y="1392637"/>
            <a:ext cx="11454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u="none" strike="noStrike" baseline="0" dirty="0"/>
              <a:t>For experimental evaluation, RF data was acquired from an Antares Siemens system (Issaquah, WA) with a 7.27-MHz linear array at a sampling rate of 40 </a:t>
            </a:r>
            <a:r>
              <a:rPr lang="en-US" sz="2000" b="0" i="0" u="none" strike="noStrike" baseline="0" dirty="0" err="1"/>
              <a:t>MHz.</a:t>
            </a:r>
            <a:r>
              <a:rPr lang="en-US" sz="2000" b="0" i="0" u="none" strike="noStrike" baseline="0" dirty="0"/>
              <a:t> [1]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4678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D7983-6959-9F3B-ACB1-560275746B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5396" y="418378"/>
            <a:ext cx="11117164" cy="58746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CA" sz="2800" dirty="0"/>
              <a:t>1D displacement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DFC4A6-EBA8-AD74-FBFC-AB24A52C4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C1CCAF-DF25-407F-A18F-B6C648A5A675}" type="slidenum">
              <a:rPr lang="en-CA" smtClean="0"/>
              <a:t>9</a:t>
            </a:fld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3ECF6-1F95-F9D7-CA92-0A51CEF7CE2C}"/>
              </a:ext>
            </a:extLst>
          </p:cNvPr>
          <p:cNvSpPr txBox="1"/>
          <p:nvPr/>
        </p:nvSpPr>
        <p:spPr>
          <a:xfrm>
            <a:off x="475396" y="1206632"/>
            <a:ext cx="5507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Hyper parameters: W=0.15 </a:t>
            </a:r>
          </a:p>
          <a:p>
            <a:r>
              <a:rPr lang="en-US" sz="2000" dirty="0"/>
              <a:t>Axial displacement= [-100, -99, …, 0]</a:t>
            </a:r>
          </a:p>
          <a:p>
            <a:r>
              <a:rPr lang="en-US" sz="2000" dirty="0"/>
              <a:t>Minimization window size= 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DA2991-7D91-ACC9-FDE6-3EDD640A95F4}"/>
              </a:ext>
            </a:extLst>
          </p:cNvPr>
          <p:cNvGrpSpPr/>
          <p:nvPr/>
        </p:nvGrpSpPr>
        <p:grpSpPr>
          <a:xfrm>
            <a:off x="415225" y="2625441"/>
            <a:ext cx="11233897" cy="3455696"/>
            <a:chOff x="358663" y="2380339"/>
            <a:chExt cx="11233897" cy="3455696"/>
          </a:xfrm>
        </p:grpSpPr>
        <p:pic>
          <p:nvPicPr>
            <p:cNvPr id="18" name="Picture 17" descr="A red and yellow gradient&#10;&#10;Description automatically generated">
              <a:extLst>
                <a:ext uri="{FF2B5EF4-FFF2-40B4-BE49-F238E27FC236}">
                  <a16:creationId xmlns:a16="http://schemas.microsoft.com/office/drawing/2014/main" id="{0D22CA04-B687-FDBD-623E-09C93BB1A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2" t="4262" r="8815" b="8042"/>
            <a:stretch/>
          </p:blipFill>
          <p:spPr>
            <a:xfrm>
              <a:off x="358663" y="2380339"/>
              <a:ext cx="5507115" cy="3037572"/>
            </a:xfrm>
            <a:prstGeom prst="rect">
              <a:avLst/>
            </a:prstGeom>
          </p:spPr>
        </p:pic>
        <p:pic>
          <p:nvPicPr>
            <p:cNvPr id="20" name="Picture 19" descr="A red and yellow gradient&#10;&#10;Description automatically generated">
              <a:extLst>
                <a:ext uri="{FF2B5EF4-FFF2-40B4-BE49-F238E27FC236}">
                  <a16:creationId xmlns:a16="http://schemas.microsoft.com/office/drawing/2014/main" id="{EDBB6885-3485-6990-FDE9-CF96C17DA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51" t="4262" r="8816" b="8357"/>
            <a:stretch/>
          </p:blipFill>
          <p:spPr>
            <a:xfrm>
              <a:off x="6082018" y="2380340"/>
              <a:ext cx="5510542" cy="303757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BA3D4-1F53-B13F-40A7-9F81E6BA9D32}"/>
                </a:ext>
              </a:extLst>
            </p:cNvPr>
            <p:cNvSpPr txBox="1"/>
            <p:nvPr/>
          </p:nvSpPr>
          <p:spPr>
            <a:xfrm>
              <a:off x="2258743" y="5466703"/>
              <a:ext cx="2068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Axial Displacement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234192-6260-A6BF-6FE2-D3BE84481015}"/>
                </a:ext>
              </a:extLst>
            </p:cNvPr>
            <p:cNvSpPr txBox="1"/>
            <p:nvPr/>
          </p:nvSpPr>
          <p:spPr>
            <a:xfrm>
              <a:off x="6985066" y="5466703"/>
              <a:ext cx="3855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Axial Displacement + Median Filter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97331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5" id="{74D298B5-FAE9-4D91-8AD3-354AA238A8E7}" vid="{0D6DFA8C-0A0F-4951-8DB6-6C087E189B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2622</TotalTime>
  <Words>742</Words>
  <Application>Microsoft Office PowerPoint</Application>
  <PresentationFormat>Widescreen</PresentationFormat>
  <Paragraphs>159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Cascadia Mono SemiBold</vt:lpstr>
      <vt:lpstr>Söhne</vt:lpstr>
      <vt:lpstr>Times New Roman</vt:lpstr>
      <vt:lpstr>Wingdings</vt:lpstr>
      <vt:lpstr>Custom</vt:lpstr>
      <vt:lpstr>SHABNAM GHAREH MOHAMMADLOU     40239861 SEPEHR GHAMARI                                 40273405 ALA KERAMATI                                      40255113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challenges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LinkLite Connect - Your Off-Grid Communication Solution</dc:title>
  <dc:creator>Idris Saleh</dc:creator>
  <cp:lastModifiedBy>shabnam mohammadlou</cp:lastModifiedBy>
  <cp:revision>255</cp:revision>
  <dcterms:created xsi:type="dcterms:W3CDTF">2023-11-20T02:36:44Z</dcterms:created>
  <dcterms:modified xsi:type="dcterms:W3CDTF">2023-11-30T03:43:57Z</dcterms:modified>
</cp:coreProperties>
</file>